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7" r:id="rId3"/>
    <p:sldId id="296" r:id="rId4"/>
    <p:sldId id="295" r:id="rId5"/>
    <p:sldId id="312" r:id="rId6"/>
    <p:sldId id="313" r:id="rId7"/>
    <p:sldId id="314" r:id="rId8"/>
    <p:sldId id="315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0" r:id="rId18"/>
    <p:sldId id="309" r:id="rId19"/>
    <p:sldId id="310" r:id="rId20"/>
    <p:sldId id="331" r:id="rId21"/>
    <p:sldId id="311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5" r:id="rId30"/>
    <p:sldId id="326" r:id="rId31"/>
    <p:sldId id="327" r:id="rId32"/>
    <p:sldId id="324" r:id="rId33"/>
    <p:sldId id="330" r:id="rId34"/>
    <p:sldId id="316" r:id="rId35"/>
    <p:sldId id="328" r:id="rId36"/>
    <p:sldId id="329" r:id="rId37"/>
    <p:sldId id="332" r:id="rId38"/>
    <p:sldId id="333" r:id="rId39"/>
    <p:sldId id="334" r:id="rId40"/>
    <p:sldId id="335" r:id="rId41"/>
    <p:sldId id="257" r:id="rId42"/>
    <p:sldId id="258" r:id="rId43"/>
    <p:sldId id="259" r:id="rId44"/>
    <p:sldId id="260" r:id="rId45"/>
    <p:sldId id="267" r:id="rId46"/>
    <p:sldId id="263" r:id="rId47"/>
    <p:sldId id="268" r:id="rId48"/>
    <p:sldId id="262" r:id="rId49"/>
    <p:sldId id="265" r:id="rId50"/>
    <p:sldId id="266" r:id="rId51"/>
    <p:sldId id="269" r:id="rId52"/>
    <p:sldId id="270" r:id="rId53"/>
    <p:sldId id="271" r:id="rId54"/>
    <p:sldId id="272" r:id="rId55"/>
    <p:sldId id="273" r:id="rId56"/>
    <p:sldId id="274" r:id="rId57"/>
    <p:sldId id="275" r:id="rId58"/>
    <p:sldId id="276" r:id="rId59"/>
    <p:sldId id="277" r:id="rId60"/>
    <p:sldId id="291" r:id="rId61"/>
    <p:sldId id="289" r:id="rId62"/>
    <p:sldId id="290" r:id="rId63"/>
    <p:sldId id="278" r:id="rId64"/>
    <p:sldId id="279" r:id="rId65"/>
    <p:sldId id="280" r:id="rId66"/>
    <p:sldId id="283" r:id="rId67"/>
    <p:sldId id="284" r:id="rId68"/>
    <p:sldId id="285" r:id="rId69"/>
    <p:sldId id="286" r:id="rId70"/>
    <p:sldId id="288" r:id="rId71"/>
    <p:sldId id="287" r:id="rId72"/>
    <p:sldId id="293" r:id="rId73"/>
    <p:sldId id="357" r:id="rId74"/>
    <p:sldId id="336" r:id="rId75"/>
    <p:sldId id="337" r:id="rId76"/>
    <p:sldId id="338" r:id="rId77"/>
    <p:sldId id="294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2" r:id="rId91"/>
    <p:sldId id="353" r:id="rId92"/>
    <p:sldId id="354" r:id="rId93"/>
    <p:sldId id="358" r:id="rId94"/>
    <p:sldId id="359" r:id="rId95"/>
    <p:sldId id="360" r:id="rId96"/>
    <p:sldId id="361" r:id="rId97"/>
    <p:sldId id="356" r:id="rId9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AB1C46-2B32-4A7E-9196-7275545CE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1496550"/>
          </a:xfrm>
        </p:spPr>
        <p:txBody>
          <a:bodyPr/>
          <a:lstStyle/>
          <a:p>
            <a:r>
              <a:rPr lang="pl-PL" dirty="0" err="1"/>
              <a:t>medical</a:t>
            </a:r>
            <a:r>
              <a:rPr lang="pl-PL" dirty="0"/>
              <a:t> </a:t>
            </a:r>
            <a:r>
              <a:rPr lang="pl-PL" dirty="0" err="1"/>
              <a:t>simulation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1327508-C628-4C12-9BF9-88F66C23BF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Dr Anna Jenczura</a:t>
            </a:r>
          </a:p>
          <a:p>
            <a:r>
              <a:rPr lang="en-US" dirty="0" err="1"/>
              <a:t>Instytut</a:t>
            </a:r>
            <a:r>
              <a:rPr lang="en-US" dirty="0"/>
              <a:t> </a:t>
            </a:r>
            <a:r>
              <a:rPr lang="en-US" dirty="0" err="1"/>
              <a:t>Nauk</a:t>
            </a:r>
            <a:r>
              <a:rPr lang="en-US" dirty="0"/>
              <a:t> o </a:t>
            </a:r>
            <a:r>
              <a:rPr lang="en-US" dirty="0" err="1"/>
              <a:t>Zdrowiu</a:t>
            </a:r>
            <a:r>
              <a:rPr lang="en-US" dirty="0"/>
              <a:t>/ Institute of Health Sciences</a:t>
            </a:r>
          </a:p>
          <a:p>
            <a:r>
              <a:rPr lang="en-US" dirty="0" err="1"/>
              <a:t>Uniwersytet</a:t>
            </a:r>
            <a:r>
              <a:rPr lang="en-US" dirty="0"/>
              <a:t> </a:t>
            </a:r>
            <a:r>
              <a:rPr lang="en-US" dirty="0" err="1"/>
              <a:t>Opolski</a:t>
            </a:r>
            <a:r>
              <a:rPr lang="en-US" dirty="0"/>
              <a:t>/ University of Opole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1757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ACF280-AB1D-43D6-91CE-01A08DF8C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Human manekin…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CC3275-776E-4EA6-ACBC-9F3A353E6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858610"/>
            <a:ext cx="5106004" cy="2932590"/>
          </a:xfrm>
        </p:spPr>
        <p:txBody>
          <a:bodyPr/>
          <a:lstStyle/>
          <a:p>
            <a:r>
              <a:rPr lang="pl-PL" dirty="0" err="1"/>
              <a:t>vomits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27EDB28-AB20-4DDC-9A76-9907B6801D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3174" y="2331091"/>
            <a:ext cx="4406898" cy="2932590"/>
          </a:xfrm>
        </p:spPr>
      </p:pic>
    </p:spTree>
    <p:extLst>
      <p:ext uri="{BB962C8B-B14F-4D97-AF65-F5344CB8AC3E}">
        <p14:creationId xmlns:p14="http://schemas.microsoft.com/office/powerpoint/2010/main" val="3138498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602B44-CB25-4DB5-B4E1-B92AF577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Human manekin…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96EC0A-0009-4951-AACE-DE76F4FC7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231472"/>
            <a:ext cx="5106004" cy="2559728"/>
          </a:xfrm>
        </p:spPr>
        <p:txBody>
          <a:bodyPr/>
          <a:lstStyle/>
          <a:p>
            <a:r>
              <a:rPr lang="pl-PL" dirty="0" err="1"/>
              <a:t>talks</a:t>
            </a:r>
            <a:endParaRPr lang="pl-PL" dirty="0"/>
          </a:p>
          <a:p>
            <a:r>
              <a:rPr lang="pl-PL" dirty="0" err="1"/>
              <a:t>screams</a:t>
            </a:r>
            <a:endParaRPr lang="pl-PL" dirty="0"/>
          </a:p>
          <a:p>
            <a:r>
              <a:rPr lang="pl-PL" dirty="0" err="1"/>
              <a:t>answers</a:t>
            </a:r>
            <a:r>
              <a:rPr lang="pl-PL" dirty="0"/>
              <a:t> </a:t>
            </a:r>
            <a:r>
              <a:rPr lang="pl-PL" dirty="0" err="1"/>
              <a:t>questions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81A0B81-9196-4BDE-97C2-71054A4444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8153" y="1875997"/>
            <a:ext cx="4225770" cy="4132692"/>
          </a:xfrm>
        </p:spPr>
      </p:pic>
    </p:spTree>
    <p:extLst>
      <p:ext uri="{BB962C8B-B14F-4D97-AF65-F5344CB8AC3E}">
        <p14:creationId xmlns:p14="http://schemas.microsoft.com/office/powerpoint/2010/main" val="390382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FACA9-2864-41F6-9782-B13D7BF3F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Human manekin…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D38831-7823-4EEF-AA4E-E5517C632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684233"/>
            <a:ext cx="5106004" cy="2106967"/>
          </a:xfrm>
        </p:spPr>
        <p:txBody>
          <a:bodyPr/>
          <a:lstStyle/>
          <a:p>
            <a:r>
              <a:rPr lang="pl-PL" dirty="0" err="1"/>
              <a:t>cries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381163D-8F13-49C2-827D-A3F569766C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0379" y="2210540"/>
            <a:ext cx="3679294" cy="3679294"/>
          </a:xfrm>
        </p:spPr>
      </p:pic>
    </p:spTree>
    <p:extLst>
      <p:ext uri="{BB962C8B-B14F-4D97-AF65-F5344CB8AC3E}">
        <p14:creationId xmlns:p14="http://schemas.microsoft.com/office/powerpoint/2010/main" val="384800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91952B-363D-41FE-9D72-F0346E4A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Human manekin…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1E3AB9-3481-4B27-9E7E-F1111A10A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275860"/>
            <a:ext cx="5106004" cy="2515340"/>
          </a:xfrm>
        </p:spPr>
        <p:txBody>
          <a:bodyPr/>
          <a:lstStyle/>
          <a:p>
            <a:r>
              <a:rPr lang="pl-PL" dirty="0" err="1"/>
              <a:t>breathes</a:t>
            </a:r>
            <a:r>
              <a:rPr lang="pl-PL" dirty="0"/>
              <a:t> - </a:t>
            </a:r>
            <a:r>
              <a:rPr lang="pl-PL" dirty="0" err="1"/>
              <a:t>does</a:t>
            </a:r>
            <a:r>
              <a:rPr lang="pl-PL" dirty="0"/>
              <a:t> not </a:t>
            </a:r>
            <a:r>
              <a:rPr lang="pl-PL" dirty="0" err="1"/>
              <a:t>breathe</a:t>
            </a:r>
            <a:endParaRPr lang="pl-PL" dirty="0"/>
          </a:p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20235F7-5959-4767-A0EE-9D331FB520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04385" y="2201663"/>
            <a:ext cx="5655313" cy="3763354"/>
          </a:xfrm>
        </p:spPr>
      </p:pic>
    </p:spTree>
    <p:extLst>
      <p:ext uri="{BB962C8B-B14F-4D97-AF65-F5344CB8AC3E}">
        <p14:creationId xmlns:p14="http://schemas.microsoft.com/office/powerpoint/2010/main" val="1223081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F41E57-04FC-41F8-B742-52F99829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Human manekin…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EA2F30-9FAF-49B4-B5BA-3FA3FFDE0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213717"/>
            <a:ext cx="5106004" cy="2577483"/>
          </a:xfrm>
        </p:spPr>
        <p:txBody>
          <a:bodyPr/>
          <a:lstStyle/>
          <a:p>
            <a:r>
              <a:rPr lang="pl-PL" dirty="0" err="1"/>
              <a:t>coughs</a:t>
            </a:r>
            <a:endParaRPr lang="pl-PL" dirty="0"/>
          </a:p>
          <a:p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choking</a:t>
            </a:r>
            <a:r>
              <a:rPr lang="pl-PL" dirty="0"/>
              <a:t>, </a:t>
            </a:r>
            <a:r>
              <a:rPr lang="pl-PL" dirty="0" err="1"/>
              <a:t>choking</a:t>
            </a:r>
            <a:endParaRPr lang="pl-PL" dirty="0"/>
          </a:p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E7CA38C-7396-48D6-B5BC-008CC0CB22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0916" y="2574525"/>
            <a:ext cx="5022763" cy="2884695"/>
          </a:xfrm>
        </p:spPr>
      </p:pic>
    </p:spTree>
    <p:extLst>
      <p:ext uri="{BB962C8B-B14F-4D97-AF65-F5344CB8AC3E}">
        <p14:creationId xmlns:p14="http://schemas.microsoft.com/office/powerpoint/2010/main" val="3769878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D7BAF5-72CC-4FB4-BFC7-286430619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2169111"/>
          </a:xfrm>
        </p:spPr>
        <p:txBody>
          <a:bodyPr>
            <a:normAutofit/>
          </a:bodyPr>
          <a:lstStyle/>
          <a:p>
            <a:r>
              <a:rPr lang="pl-PL" dirty="0"/>
              <a:t>Human </a:t>
            </a:r>
            <a:r>
              <a:rPr lang="pl-PL" dirty="0" err="1"/>
              <a:t>mankin</a:t>
            </a:r>
            <a:r>
              <a:rPr lang="pl-PL" dirty="0"/>
              <a:t>…</a:t>
            </a:r>
            <a:br>
              <a:rPr lang="pl-PL" dirty="0"/>
            </a:br>
            <a:r>
              <a:rPr lang="pl-PL" dirty="0" err="1"/>
              <a:t>cardiac</a:t>
            </a:r>
            <a:r>
              <a:rPr lang="pl-PL" dirty="0"/>
              <a:t> </a:t>
            </a:r>
            <a:r>
              <a:rPr lang="pl-PL" dirty="0" err="1"/>
              <a:t>arrest</a:t>
            </a:r>
            <a:r>
              <a:rPr lang="pl-PL" dirty="0"/>
              <a:t> ASYSTOLE!!!</a:t>
            </a:r>
            <a:br>
              <a:rPr lang="pl-PL" dirty="0"/>
            </a:br>
            <a:r>
              <a:rPr lang="pl-PL" dirty="0" err="1"/>
              <a:t>stopping</a:t>
            </a:r>
            <a:r>
              <a:rPr lang="pl-PL" dirty="0"/>
              <a:t> </a:t>
            </a:r>
            <a:r>
              <a:rPr lang="pl-PL" dirty="0" err="1"/>
              <a:t>breathing</a:t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C2F0725-0BE2-4849-8D7C-69D9FCAE1C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2092" y="2889722"/>
            <a:ext cx="4261143" cy="2835597"/>
          </a:xfr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3BC2A50-3DB8-44F7-AF0A-AEC4F4EEBB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38765" y="2889721"/>
            <a:ext cx="4261143" cy="2835597"/>
          </a:xfrm>
        </p:spPr>
      </p:pic>
    </p:spTree>
    <p:extLst>
      <p:ext uri="{BB962C8B-B14F-4D97-AF65-F5344CB8AC3E}">
        <p14:creationId xmlns:p14="http://schemas.microsoft.com/office/powerpoint/2010/main" val="30568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FB5397-41E5-4DA1-8DB6-9A360E69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Human manekin…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54EEB1-5D5B-4ED0-8591-512B39BD1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275860"/>
            <a:ext cx="5106004" cy="2515340"/>
          </a:xfrm>
        </p:spPr>
        <p:txBody>
          <a:bodyPr/>
          <a:lstStyle/>
          <a:p>
            <a:r>
              <a:rPr lang="en-US" dirty="0"/>
              <a:t>has large or small pupils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C2DB53F-619E-407E-991D-D189B00986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4868" y="2121763"/>
            <a:ext cx="3675233" cy="3468402"/>
          </a:xfrm>
        </p:spPr>
      </p:pic>
    </p:spTree>
    <p:extLst>
      <p:ext uri="{BB962C8B-B14F-4D97-AF65-F5344CB8AC3E}">
        <p14:creationId xmlns:p14="http://schemas.microsoft.com/office/powerpoint/2010/main" val="1101672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3D445E-B97B-4F8B-8C86-E41CBEC83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full monitoring of the patient's vital signs</a:t>
            </a:r>
            <a:endParaRPr lang="pl-PL" dirty="0"/>
          </a:p>
        </p:txBody>
      </p:sp>
      <p:pic>
        <p:nvPicPr>
          <p:cNvPr id="5" name="VID_20210921_094239">
            <a:hlinkClick r:id="" action="ppaction://media"/>
            <a:extLst>
              <a:ext uri="{FF2B5EF4-FFF2-40B4-BE49-F238E27FC236}">
                <a16:creationId xmlns:a16="http://schemas.microsoft.com/office/drawing/2014/main" id="{ECF64C07-A442-4903-AE44-25E2D5A0A82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3761" y="2436019"/>
            <a:ext cx="5094287" cy="2865437"/>
          </a:xfrm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7E32E903-0E2C-4771-90FE-457DDFC6E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0730" y="2088319"/>
            <a:ext cx="4607511" cy="37028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MONITOR:</a:t>
            </a:r>
          </a:p>
          <a:p>
            <a:r>
              <a:rPr lang="en-US" dirty="0"/>
              <a:t>pulse</a:t>
            </a:r>
          </a:p>
          <a:p>
            <a:r>
              <a:rPr lang="en-US" dirty="0"/>
              <a:t>pressure</a:t>
            </a:r>
          </a:p>
          <a:p>
            <a:r>
              <a:rPr lang="en-US" dirty="0"/>
              <a:t>saturation</a:t>
            </a:r>
          </a:p>
          <a:p>
            <a:r>
              <a:rPr lang="en-US" dirty="0"/>
              <a:t>the work of the heart</a:t>
            </a:r>
            <a:endParaRPr lang="pl-PL" dirty="0"/>
          </a:p>
          <a:p>
            <a:r>
              <a:rPr lang="pl-PL" dirty="0" err="1"/>
              <a:t>temperature</a:t>
            </a:r>
            <a:endParaRPr lang="pl-PL" dirty="0"/>
          </a:p>
          <a:p>
            <a:r>
              <a:rPr lang="pl-PL" dirty="0" err="1"/>
              <a:t>breaths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048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EC4AD1-D611-4D22-8E85-DADF2A6C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581FBB-7B80-450A-94FE-E07583F3B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107184"/>
            <a:ext cx="5106004" cy="2684016"/>
          </a:xfrm>
        </p:spPr>
        <p:txBody>
          <a:bodyPr/>
          <a:lstStyle/>
          <a:p>
            <a:r>
              <a:rPr lang="pl-PL" dirty="0" err="1"/>
              <a:t>conduct</a:t>
            </a:r>
            <a:r>
              <a:rPr lang="pl-PL" dirty="0"/>
              <a:t> a </a:t>
            </a:r>
            <a:r>
              <a:rPr lang="pl-PL" dirty="0" err="1"/>
              <a:t>medical</a:t>
            </a:r>
            <a:r>
              <a:rPr lang="pl-PL" dirty="0"/>
              <a:t> interview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0C9499C-B25C-4004-9B70-55485A3CCE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65310" y="1712677"/>
            <a:ext cx="3168964" cy="4762104"/>
          </a:xfrm>
        </p:spPr>
      </p:pic>
    </p:spTree>
    <p:extLst>
      <p:ext uri="{BB962C8B-B14F-4D97-AF65-F5344CB8AC3E}">
        <p14:creationId xmlns:p14="http://schemas.microsoft.com/office/powerpoint/2010/main" val="1145527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0ADD08-7D8C-4ADD-99A8-2FBFD4B9A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66EE5F-F4D3-4EEE-9667-22692FE55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302493"/>
            <a:ext cx="5106004" cy="2488707"/>
          </a:xfrm>
        </p:spPr>
        <p:txBody>
          <a:bodyPr>
            <a:normAutofit/>
          </a:bodyPr>
          <a:lstStyle/>
          <a:p>
            <a:r>
              <a:rPr lang="pl-PL" dirty="0" err="1"/>
              <a:t>perform</a:t>
            </a:r>
            <a:r>
              <a:rPr lang="pl-PL" dirty="0"/>
              <a:t>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medical</a:t>
            </a:r>
            <a:r>
              <a:rPr lang="pl-PL" dirty="0"/>
              <a:t> </a:t>
            </a:r>
            <a:r>
              <a:rPr lang="pl-PL" dirty="0" err="1"/>
              <a:t>procedures</a:t>
            </a:r>
            <a:r>
              <a:rPr lang="pl-PL" dirty="0"/>
              <a:t>:</a:t>
            </a:r>
          </a:p>
          <a:p>
            <a:pPr lvl="1"/>
            <a:r>
              <a:rPr lang="en-US" dirty="0"/>
              <a:t>INTUBATION,</a:t>
            </a:r>
          </a:p>
          <a:p>
            <a:pPr lvl="1"/>
            <a:r>
              <a:rPr lang="en-US" dirty="0"/>
              <a:t>parenteral feeding,</a:t>
            </a:r>
          </a:p>
          <a:p>
            <a:pPr lvl="1"/>
            <a:r>
              <a:rPr lang="en-US" dirty="0"/>
              <a:t>give medications and fluids</a:t>
            </a:r>
          </a:p>
          <a:p>
            <a:pPr lvl="1"/>
            <a:r>
              <a:rPr lang="en-US" dirty="0"/>
              <a:t>do injections,</a:t>
            </a:r>
          </a:p>
          <a:p>
            <a:pPr lvl="1"/>
            <a:r>
              <a:rPr lang="en-US" dirty="0"/>
              <a:t>conduct heart massage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EBDBEFA-D12D-46FA-BC4B-CF6369D0D4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799" y="2068496"/>
            <a:ext cx="5647991" cy="3911757"/>
          </a:xfrm>
        </p:spPr>
      </p:pic>
    </p:spTree>
    <p:extLst>
      <p:ext uri="{BB962C8B-B14F-4D97-AF65-F5344CB8AC3E}">
        <p14:creationId xmlns:p14="http://schemas.microsoft.com/office/powerpoint/2010/main" val="2493041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6C4A3B-55AE-44E3-B0EC-CF4462BBC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symulation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39F22-3AE8-4802-BC40-813748152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302492"/>
            <a:ext cx="10353762" cy="2488707"/>
          </a:xfrm>
        </p:spPr>
        <p:txBody>
          <a:bodyPr/>
          <a:lstStyle/>
          <a:p>
            <a:r>
              <a:rPr lang="en-US" dirty="0"/>
              <a:t>THE MEDICAL SIMULATION CENTER is a facility that is equipped with advanced technologies - patient simulators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307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0E2DF7-0AA5-48A7-A717-7F2C5ACF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233EEF-B77E-4DE9-9EA7-28D93CB80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124940"/>
            <a:ext cx="5106004" cy="2666260"/>
          </a:xfrm>
        </p:spPr>
        <p:txBody>
          <a:bodyPr/>
          <a:lstStyle/>
          <a:p>
            <a:r>
              <a:rPr lang="en-US" dirty="0"/>
              <a:t>the student learns cardiopulmonary resuscitation in a newborn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E6E2756-297B-4BED-850A-CB4889581C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13883" y="1773162"/>
            <a:ext cx="2989183" cy="4491942"/>
          </a:xfrm>
        </p:spPr>
      </p:pic>
    </p:spTree>
    <p:extLst>
      <p:ext uri="{BB962C8B-B14F-4D97-AF65-F5344CB8AC3E}">
        <p14:creationId xmlns:p14="http://schemas.microsoft.com/office/powerpoint/2010/main" val="3266982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247DBD-B591-47E5-A645-2A39E0C1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conduct heart massage</a:t>
            </a:r>
            <a:br>
              <a:rPr lang="pl-PL" dirty="0"/>
            </a:br>
            <a:r>
              <a:rPr lang="en-US" dirty="0"/>
              <a:t>do injections</a:t>
            </a:r>
            <a:br>
              <a:rPr lang="en-US" dirty="0"/>
            </a:b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5BD7095-461F-40D8-8898-9DE3EC1279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7085" y="2681901"/>
            <a:ext cx="4433703" cy="270347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C9A85BB-2145-4CE7-9078-11DC7E4337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9760" y="2219417"/>
            <a:ext cx="4585494" cy="3680820"/>
          </a:xfrm>
        </p:spPr>
      </p:pic>
    </p:spTree>
    <p:extLst>
      <p:ext uri="{BB962C8B-B14F-4D97-AF65-F5344CB8AC3E}">
        <p14:creationId xmlns:p14="http://schemas.microsoft.com/office/powerpoint/2010/main" val="1426068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D195EB-3F76-47F3-BAA0-4C6F3774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8EC655-8900-4600-B960-6263A3E92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178206"/>
            <a:ext cx="5106004" cy="2612994"/>
          </a:xfrm>
        </p:spPr>
        <p:txBody>
          <a:bodyPr/>
          <a:lstStyle/>
          <a:p>
            <a:r>
              <a:rPr lang="pl-PL" dirty="0" err="1"/>
              <a:t>urinary</a:t>
            </a:r>
            <a:r>
              <a:rPr lang="pl-PL" dirty="0"/>
              <a:t> </a:t>
            </a:r>
            <a:r>
              <a:rPr lang="pl-PL" dirty="0" err="1"/>
              <a:t>bladder</a:t>
            </a:r>
            <a:r>
              <a:rPr lang="pl-PL" dirty="0"/>
              <a:t> </a:t>
            </a:r>
            <a:r>
              <a:rPr lang="pl-PL" dirty="0" err="1"/>
              <a:t>catheterization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08E6955-A5D4-44C6-AD38-A00F0F3356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3690" y="2166151"/>
            <a:ext cx="4352413" cy="3247570"/>
          </a:xfrm>
        </p:spPr>
      </p:pic>
    </p:spTree>
    <p:extLst>
      <p:ext uri="{BB962C8B-B14F-4D97-AF65-F5344CB8AC3E}">
        <p14:creationId xmlns:p14="http://schemas.microsoft.com/office/powerpoint/2010/main" val="1552260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105CA4-5B36-4E89-9D34-856D1D2B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3D11DD5-507C-48C3-B2C7-2A524E025C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1441" y="1272760"/>
            <a:ext cx="4733232" cy="4733232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ACE2E08-B4A6-4075-A028-2C7524DCCF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8169" y="1272760"/>
            <a:ext cx="4883153" cy="4733232"/>
          </a:xfrm>
        </p:spPr>
      </p:pic>
    </p:spTree>
    <p:extLst>
      <p:ext uri="{BB962C8B-B14F-4D97-AF65-F5344CB8AC3E}">
        <p14:creationId xmlns:p14="http://schemas.microsoft.com/office/powerpoint/2010/main" val="1975607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D3450A-BCCB-44E3-B847-BABE7565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592183-1BA3-424E-8259-628380163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178206"/>
            <a:ext cx="5106004" cy="2612994"/>
          </a:xfrm>
        </p:spPr>
        <p:txBody>
          <a:bodyPr/>
          <a:lstStyle/>
          <a:p>
            <a:r>
              <a:rPr lang="pl-PL" dirty="0"/>
              <a:t>enema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2783BC3-9641-46D5-8FC5-874CCF6A92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3025" y="2088319"/>
            <a:ext cx="4107025" cy="3422521"/>
          </a:xfrm>
        </p:spPr>
      </p:pic>
    </p:spTree>
    <p:extLst>
      <p:ext uri="{BB962C8B-B14F-4D97-AF65-F5344CB8AC3E}">
        <p14:creationId xmlns:p14="http://schemas.microsoft.com/office/powerpoint/2010/main" val="41525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729DA1-AA8E-4053-A6A6-42A17035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1A34BC-4DEE-4645-82CF-DB77884AF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266983"/>
            <a:ext cx="5106004" cy="2524217"/>
          </a:xfrm>
        </p:spPr>
        <p:txBody>
          <a:bodyPr/>
          <a:lstStyle/>
          <a:p>
            <a:r>
              <a:rPr lang="en-US" dirty="0"/>
              <a:t>blood sampling, </a:t>
            </a:r>
            <a:endParaRPr lang="pl-PL" dirty="0"/>
          </a:p>
          <a:p>
            <a:r>
              <a:rPr lang="en-US" dirty="0"/>
              <a:t>insertion of cannulas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881CB91-FB91-4E10-8D0C-9F87C5E7A7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4868" y="1935921"/>
            <a:ext cx="4122421" cy="4122421"/>
          </a:xfrm>
        </p:spPr>
      </p:pic>
    </p:spTree>
    <p:extLst>
      <p:ext uri="{BB962C8B-B14F-4D97-AF65-F5344CB8AC3E}">
        <p14:creationId xmlns:p14="http://schemas.microsoft.com/office/powerpoint/2010/main" val="3074596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2CAA6A-40C9-424E-BE5B-D944FC980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6352F3-01A2-4B7C-929E-F279A7472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311371"/>
            <a:ext cx="5106004" cy="2479829"/>
          </a:xfrm>
        </p:spPr>
        <p:txBody>
          <a:bodyPr/>
          <a:lstStyle/>
          <a:p>
            <a:r>
              <a:rPr lang="pl-PL" dirty="0" err="1"/>
              <a:t>fetal</a:t>
            </a:r>
            <a:r>
              <a:rPr lang="pl-PL" dirty="0"/>
              <a:t> </a:t>
            </a:r>
            <a:r>
              <a:rPr lang="pl-PL" dirty="0" err="1"/>
              <a:t>heart</a:t>
            </a:r>
            <a:r>
              <a:rPr lang="pl-PL" dirty="0"/>
              <a:t> monitoring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BB4DEE8-6069-4B7E-9B8D-76E141F543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83039" y="1935921"/>
            <a:ext cx="3820581" cy="3820581"/>
          </a:xfrm>
        </p:spPr>
      </p:pic>
    </p:spTree>
    <p:extLst>
      <p:ext uri="{BB962C8B-B14F-4D97-AF65-F5344CB8AC3E}">
        <p14:creationId xmlns:p14="http://schemas.microsoft.com/office/powerpoint/2010/main" val="2184398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A91EC2-1062-44EE-B0B7-8FD7F08B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449676-CB5E-45FE-A698-EF5A4ED2F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311371"/>
            <a:ext cx="5106004" cy="2479829"/>
          </a:xfrm>
        </p:spPr>
        <p:txBody>
          <a:bodyPr/>
          <a:lstStyle/>
          <a:p>
            <a:r>
              <a:rPr lang="pl-PL" dirty="0" err="1"/>
              <a:t>fetal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– „Leopold </a:t>
            </a:r>
            <a:r>
              <a:rPr lang="pl-PL" dirty="0" err="1"/>
              <a:t>grips</a:t>
            </a:r>
            <a:r>
              <a:rPr lang="pl-PL" dirty="0"/>
              <a:t>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DF9B1EE-BB64-4079-8F56-8C230BF026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33897" y="2583402"/>
            <a:ext cx="5578116" cy="3123745"/>
          </a:xfrm>
        </p:spPr>
      </p:pic>
    </p:spTree>
    <p:extLst>
      <p:ext uri="{BB962C8B-B14F-4D97-AF65-F5344CB8AC3E}">
        <p14:creationId xmlns:p14="http://schemas.microsoft.com/office/powerpoint/2010/main" val="914394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01056F-C31A-4E6D-A8D8-324CC06E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11DF51-8E1B-4AE6-B41F-6E1F41C0A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311371"/>
            <a:ext cx="5106004" cy="2479829"/>
          </a:xfrm>
        </p:spPr>
        <p:txBody>
          <a:bodyPr/>
          <a:lstStyle/>
          <a:p>
            <a:r>
              <a:rPr lang="en-US" dirty="0"/>
              <a:t>examination of the fetal head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BDAE23E-151D-4949-B5B7-1DF374B789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26091" y="2069254"/>
            <a:ext cx="3989256" cy="3989256"/>
          </a:xfrm>
        </p:spPr>
      </p:pic>
    </p:spTree>
    <p:extLst>
      <p:ext uri="{BB962C8B-B14F-4D97-AF65-F5344CB8AC3E}">
        <p14:creationId xmlns:p14="http://schemas.microsoft.com/office/powerpoint/2010/main" val="846604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2131BB-0E0C-4FC1-84C3-3C0E5007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dirty="0"/>
            </a:br>
            <a:r>
              <a:rPr lang="pl-PL" dirty="0" err="1"/>
              <a:t>obstetrics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10CAE4-F969-4B86-9B42-D0C952C2C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045041"/>
            <a:ext cx="5106004" cy="2746159"/>
          </a:xfrm>
        </p:spPr>
        <p:txBody>
          <a:bodyPr/>
          <a:lstStyle/>
          <a:p>
            <a:r>
              <a:rPr lang="en-US" dirty="0"/>
              <a:t>we have a very professional:</a:t>
            </a:r>
          </a:p>
          <a:p>
            <a:pPr marL="0" indent="0">
              <a:buNone/>
            </a:pPr>
            <a:r>
              <a:rPr lang="en-US" dirty="0"/>
              <a:t>obstetric phantoms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EF3ABE7-F1B6-4815-822A-471C2CAE8B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5171" y="1935921"/>
            <a:ext cx="4459773" cy="4459773"/>
          </a:xfrm>
        </p:spPr>
      </p:pic>
    </p:spTree>
    <p:extLst>
      <p:ext uri="{BB962C8B-B14F-4D97-AF65-F5344CB8AC3E}">
        <p14:creationId xmlns:p14="http://schemas.microsoft.com/office/powerpoint/2010/main" val="58862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C204B7-8969-4B6B-86AE-B10235F5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simulation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99A441-0674-4E44-9D61-40842638A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281561"/>
            <a:ext cx="10353762" cy="3509639"/>
          </a:xfrm>
        </p:spPr>
        <p:txBody>
          <a:bodyPr/>
          <a:lstStyle/>
          <a:p>
            <a:r>
              <a:rPr lang="en-US" dirty="0"/>
              <a:t>medical simulation </a:t>
            </a:r>
            <a:r>
              <a:rPr lang="en-US" b="1" dirty="0"/>
              <a:t>is the most dynamically developing branch </a:t>
            </a:r>
            <a:r>
              <a:rPr lang="en-US" dirty="0"/>
              <a:t>of medical education</a:t>
            </a:r>
          </a:p>
          <a:p>
            <a:endParaRPr lang="en-US" dirty="0"/>
          </a:p>
          <a:p>
            <a:r>
              <a:rPr lang="en-US" dirty="0"/>
              <a:t>simulation is a tool that </a:t>
            </a:r>
            <a:r>
              <a:rPr lang="en-US" b="1" dirty="0"/>
              <a:t>uses new technology: simple trainers and complex advanced mannequins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591631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51E76-86EA-469E-833F-A265BC90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AF59FA2-CEFB-4344-BB34-F23D787161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1541" y="1284326"/>
            <a:ext cx="4289348" cy="428934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F3A9219-6155-4F99-9F9A-FEAEC71DB5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7099" y="2628380"/>
            <a:ext cx="4483360" cy="2855948"/>
          </a:xfrm>
        </p:spPr>
      </p:pic>
    </p:spTree>
    <p:extLst>
      <p:ext uri="{BB962C8B-B14F-4D97-AF65-F5344CB8AC3E}">
        <p14:creationId xmlns:p14="http://schemas.microsoft.com/office/powerpoint/2010/main" val="3654553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D57C45-798C-470F-8FE7-DEC0BF15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8255BDB-545F-4EA0-A47D-C605735549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7284" y="1970171"/>
            <a:ext cx="4422282" cy="393917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43F1FC0-F1F2-4B85-8E84-EC5AD675FD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3192" y="2601157"/>
            <a:ext cx="5086261" cy="2911328"/>
          </a:xfrm>
        </p:spPr>
      </p:pic>
    </p:spTree>
    <p:extLst>
      <p:ext uri="{BB962C8B-B14F-4D97-AF65-F5344CB8AC3E}">
        <p14:creationId xmlns:p14="http://schemas.microsoft.com/office/powerpoint/2010/main" val="967175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D1D417-24D8-4619-B10B-89455AF7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772B24-31B4-44DB-9BF3-950F69CBC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266983"/>
            <a:ext cx="5106004" cy="2524217"/>
          </a:xfrm>
        </p:spPr>
        <p:txBody>
          <a:bodyPr/>
          <a:lstStyle/>
          <a:p>
            <a:r>
              <a:rPr lang="en-US" dirty="0"/>
              <a:t>can learn to assess the obstetric situation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D754B39-C364-41CE-8040-E1477DF88C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26091" y="2042621"/>
            <a:ext cx="4060278" cy="4060278"/>
          </a:xfrm>
        </p:spPr>
      </p:pic>
    </p:spTree>
    <p:extLst>
      <p:ext uri="{BB962C8B-B14F-4D97-AF65-F5344CB8AC3E}">
        <p14:creationId xmlns:p14="http://schemas.microsoft.com/office/powerpoint/2010/main" val="601128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F873D5-01F6-4A26-8282-71991FC7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 student do?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DF570B-BCE8-4F69-A133-636977A38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429000"/>
            <a:ext cx="5106004" cy="2362200"/>
          </a:xfrm>
        </p:spPr>
        <p:txBody>
          <a:bodyPr/>
          <a:lstStyle/>
          <a:p>
            <a:r>
              <a:rPr lang="pl-PL" dirty="0" err="1"/>
              <a:t>forceps</a:t>
            </a:r>
            <a:r>
              <a:rPr lang="pl-PL" dirty="0"/>
              <a:t> </a:t>
            </a:r>
            <a:r>
              <a:rPr lang="pl-PL" dirty="0" err="1"/>
              <a:t>delivery</a:t>
            </a:r>
            <a:r>
              <a:rPr lang="pl-PL" dirty="0"/>
              <a:t>, </a:t>
            </a:r>
          </a:p>
          <a:p>
            <a:r>
              <a:rPr lang="pl-PL" dirty="0" err="1"/>
              <a:t>vacum</a:t>
            </a:r>
            <a:r>
              <a:rPr lang="pl-PL" dirty="0"/>
              <a:t> </a:t>
            </a:r>
            <a:r>
              <a:rPr lang="pl-PL" dirty="0" err="1"/>
              <a:t>extractor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24356DF-FACA-49D9-A1CB-682B8E3689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0924" y="2176647"/>
            <a:ext cx="3816466" cy="3765805"/>
          </a:xfrm>
        </p:spPr>
      </p:pic>
    </p:spTree>
    <p:extLst>
      <p:ext uri="{BB962C8B-B14F-4D97-AF65-F5344CB8AC3E}">
        <p14:creationId xmlns:p14="http://schemas.microsoft.com/office/powerpoint/2010/main" val="2445519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68500-0455-4F9A-B07B-22F15CD8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giving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birth</a:t>
            </a:r>
            <a:endParaRPr lang="pl-P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BA48873-9DB8-4745-9342-E977FA89A3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4443" y="2088319"/>
            <a:ext cx="4889099" cy="381118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DA4B787-0B0C-4402-A2DA-2DB114C485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07831" y="2179494"/>
            <a:ext cx="3628836" cy="3628836"/>
          </a:xfrm>
        </p:spPr>
      </p:pic>
    </p:spTree>
    <p:extLst>
      <p:ext uri="{BB962C8B-B14F-4D97-AF65-F5344CB8AC3E}">
        <p14:creationId xmlns:p14="http://schemas.microsoft.com/office/powerpoint/2010/main" val="2108943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0B05BC-49D8-4661-AC82-6DA8B6C6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we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hybrid</a:t>
            </a:r>
            <a:r>
              <a:rPr lang="pl-PL" dirty="0"/>
              <a:t> </a:t>
            </a:r>
            <a:r>
              <a:rPr lang="pl-PL" dirty="0" err="1"/>
              <a:t>phantoms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D5369B-631C-4329-A137-1A2D76C95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982897"/>
            <a:ext cx="5106004" cy="280830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- </a:t>
            </a:r>
            <a:r>
              <a:rPr lang="pl-PL" dirty="0" err="1"/>
              <a:t>belly</a:t>
            </a:r>
            <a:r>
              <a:rPr lang="pl-PL" dirty="0"/>
              <a:t> </a:t>
            </a:r>
            <a:r>
              <a:rPr lang="pl-PL" dirty="0" err="1"/>
              <a:t>phantom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AE620053-DBD7-4457-A7BC-1F2D4C9A09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3" y="2290439"/>
            <a:ext cx="5441861" cy="3621311"/>
          </a:xfrm>
        </p:spPr>
      </p:pic>
    </p:spTree>
    <p:extLst>
      <p:ext uri="{BB962C8B-B14F-4D97-AF65-F5344CB8AC3E}">
        <p14:creationId xmlns:p14="http://schemas.microsoft.com/office/powerpoint/2010/main" val="1641179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D16516-80DD-46F7-B921-4636E325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we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hybrid</a:t>
            </a:r>
            <a:r>
              <a:rPr lang="pl-PL" dirty="0"/>
              <a:t> </a:t>
            </a:r>
            <a:r>
              <a:rPr lang="pl-PL" dirty="0" err="1"/>
              <a:t>phantoms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E8216F-6C51-425B-93ED-05D701E00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787588"/>
            <a:ext cx="5106004" cy="3003612"/>
          </a:xfrm>
        </p:spPr>
        <p:txBody>
          <a:bodyPr/>
          <a:lstStyle/>
          <a:p>
            <a:r>
              <a:rPr lang="pl-PL" dirty="0" err="1"/>
              <a:t>ostomy</a:t>
            </a:r>
            <a:r>
              <a:rPr lang="pl-PL" dirty="0"/>
              <a:t> </a:t>
            </a:r>
            <a:r>
              <a:rPr lang="pl-PL" dirty="0" err="1"/>
              <a:t>trainer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6B5EFC0-07EB-4F09-8DE3-F2B9B87995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5847" y="2311561"/>
            <a:ext cx="3837873" cy="3073356"/>
          </a:xfrm>
        </p:spPr>
      </p:pic>
    </p:spTree>
    <p:extLst>
      <p:ext uri="{BB962C8B-B14F-4D97-AF65-F5344CB8AC3E}">
        <p14:creationId xmlns:p14="http://schemas.microsoft.com/office/powerpoint/2010/main" val="4191792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DDC3AE-70D7-4A6D-9AAD-A18AF3F0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Hybrid</a:t>
            </a:r>
            <a:r>
              <a:rPr lang="pl-PL" dirty="0"/>
              <a:t> </a:t>
            </a:r>
            <a:r>
              <a:rPr lang="pl-PL" dirty="0" err="1"/>
              <a:t>phantoms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1336C5-61FB-488F-981A-5280FDD18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2681056"/>
            <a:ext cx="5106004" cy="3110144"/>
          </a:xfrm>
        </p:spPr>
        <p:txBody>
          <a:bodyPr/>
          <a:lstStyle/>
          <a:p>
            <a:endParaRPr lang="pl-PL" dirty="0"/>
          </a:p>
          <a:p>
            <a:r>
              <a:rPr lang="pl-PL" dirty="0" err="1"/>
              <a:t>breast</a:t>
            </a:r>
            <a:r>
              <a:rPr lang="pl-PL" dirty="0"/>
              <a:t> </a:t>
            </a:r>
            <a:r>
              <a:rPr lang="pl-PL" dirty="0" err="1"/>
              <a:t>trainer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0853D22-C65F-4ADD-BAC5-89CC449A5C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0746" y="1935921"/>
            <a:ext cx="4166810" cy="4166810"/>
          </a:xfrm>
        </p:spPr>
      </p:pic>
    </p:spTree>
    <p:extLst>
      <p:ext uri="{BB962C8B-B14F-4D97-AF65-F5344CB8AC3E}">
        <p14:creationId xmlns:p14="http://schemas.microsoft.com/office/powerpoint/2010/main" val="547855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23AA2B-C491-408C-BA6A-B72AB9849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other phantoms and trainers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40875C0-1A11-414D-8BCE-DA88B66BEE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4764" y="2589044"/>
            <a:ext cx="3448975" cy="2823153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582109D1-CCA2-4A59-8AFC-1FF8B3F4A3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47765" y="2416345"/>
            <a:ext cx="4761482" cy="3168550"/>
          </a:xfrm>
        </p:spPr>
      </p:pic>
    </p:spTree>
    <p:extLst>
      <p:ext uri="{BB962C8B-B14F-4D97-AF65-F5344CB8AC3E}">
        <p14:creationId xmlns:p14="http://schemas.microsoft.com/office/powerpoint/2010/main" val="2058873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75205A-3D2A-4432-9AB9-C79A0C7FB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bedsores</a:t>
            </a:r>
            <a:r>
              <a:rPr lang="pl-PL" dirty="0"/>
              <a:t>, </a:t>
            </a:r>
            <a:r>
              <a:rPr lang="pl-PL" dirty="0" err="1"/>
              <a:t>wounds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BC6E908-67F5-4F3B-A125-C5DB0D9D9B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2449" y="2074414"/>
            <a:ext cx="4387003" cy="4387003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43C72E6-68DD-40E7-9FF7-818A14224B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4386" y="3098307"/>
            <a:ext cx="4851954" cy="2975414"/>
          </a:xfrm>
        </p:spPr>
      </p:pic>
    </p:spTree>
    <p:extLst>
      <p:ext uri="{BB962C8B-B14F-4D97-AF65-F5344CB8AC3E}">
        <p14:creationId xmlns:p14="http://schemas.microsoft.com/office/powerpoint/2010/main" val="226069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7E0AC-E2B8-459B-B5BE-4C2124D56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Watchword</a:t>
            </a:r>
            <a:r>
              <a:rPr lang="pl-PL" dirty="0"/>
              <a:t>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FCB89E-1706-4D6C-A7F0-A3A6E9E32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116062"/>
            <a:ext cx="5106004" cy="2675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/>
              <a:t>„W</a:t>
            </a:r>
            <a:r>
              <a:rPr lang="en-US" sz="3600" dirty="0"/>
              <a:t>here others faint, we begin to live</a:t>
            </a:r>
            <a:r>
              <a:rPr lang="pl-PL" sz="3600" dirty="0"/>
              <a:t>”</a:t>
            </a:r>
          </a:p>
          <a:p>
            <a:pPr marL="0" indent="0">
              <a:buNone/>
            </a:pPr>
            <a:endParaRPr lang="pl-PL" sz="36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0C6723E-389E-4A45-B416-4FBC90814B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565647"/>
            <a:ext cx="5094287" cy="24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2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AA9C37B-F8BD-4663-8812-915C6AB8D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2000435"/>
          </a:xfrm>
        </p:spPr>
        <p:txBody>
          <a:bodyPr>
            <a:normAutofit/>
          </a:bodyPr>
          <a:lstStyle/>
          <a:p>
            <a:r>
              <a:rPr lang="en-US" dirty="0"/>
              <a:t>what does our </a:t>
            </a:r>
            <a:br>
              <a:rPr lang="pl-PL" dirty="0"/>
            </a:br>
            <a:r>
              <a:rPr lang="en-US" dirty="0"/>
              <a:t>medical simulation center </a:t>
            </a:r>
            <a:br>
              <a:rPr lang="pl-PL" dirty="0"/>
            </a:br>
            <a:r>
              <a:rPr lang="en-US" dirty="0"/>
              <a:t>look like?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29D2870-6D30-4067-BBF1-96E6A1D88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5937" y="3145112"/>
            <a:ext cx="5090601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61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3523CF-3B60-49E4-9785-1198F53E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3D29122-FAF3-4FD8-89B8-47C565D71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573" y="40095"/>
            <a:ext cx="7956203" cy="67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74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500083-53A1-4A16-8BD5-382321A4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25E298D-CD39-475D-9B4E-E31661AE7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860" y="39055"/>
            <a:ext cx="7754052" cy="68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52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4E8D85-3881-45BC-955F-1BEE2862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intensive</a:t>
            </a:r>
            <a:r>
              <a:rPr lang="pl-PL" dirty="0"/>
              <a:t> </a:t>
            </a:r>
            <a:r>
              <a:rPr lang="pl-PL" dirty="0" err="1"/>
              <a:t>supervision</a:t>
            </a:r>
            <a:r>
              <a:rPr lang="pl-PL" dirty="0"/>
              <a:t> </a:t>
            </a:r>
            <a:r>
              <a:rPr lang="pl-PL" dirty="0" err="1"/>
              <a:t>room</a:t>
            </a:r>
            <a:r>
              <a:rPr lang="pl-PL" dirty="0"/>
              <a:t> - </a:t>
            </a:r>
            <a:r>
              <a:rPr lang="pl-PL" dirty="0" err="1"/>
              <a:t>nursing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9F3218C-3AE8-497A-94D1-CFB08CF4E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988" y="1794451"/>
            <a:ext cx="8354045" cy="4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19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568BFA-BBFA-459E-BCF9-CF156F934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dirty="0"/>
            </a:br>
            <a:r>
              <a:rPr lang="pl-PL" dirty="0" err="1"/>
              <a:t>Intensive</a:t>
            </a:r>
            <a:r>
              <a:rPr lang="pl-PL" dirty="0"/>
              <a:t> </a:t>
            </a:r>
            <a:r>
              <a:rPr lang="pl-PL" dirty="0" err="1"/>
              <a:t>nursing</a:t>
            </a:r>
            <a:r>
              <a:rPr lang="pl-PL" dirty="0"/>
              <a:t> </a:t>
            </a:r>
            <a:r>
              <a:rPr lang="pl-PL" dirty="0" err="1"/>
              <a:t>supervision</a:t>
            </a:r>
            <a:r>
              <a:rPr lang="pl-PL" dirty="0"/>
              <a:t>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17C9860-99E4-49AA-B3ED-4BA09DCD4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558" y="2086622"/>
            <a:ext cx="5718873" cy="45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20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F076AA-BB6B-46A5-82DC-076AD1D96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medical devices are real!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23A147E-7EF2-43EE-8A41-340DD5F4E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737" y="1825405"/>
            <a:ext cx="7300526" cy="49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9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468D09-1F27-426F-8BF0-7A150E8A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346E412-F88F-4658-9412-84797BADD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347" y="402959"/>
            <a:ext cx="8330655" cy="64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33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AD3F7C-6EFA-4D77-A8BE-9504E41A6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507ABB6-D7E7-458B-B83B-E04274861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1542" y="149921"/>
            <a:ext cx="8528915" cy="65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82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B340DB-DBE2-40BD-ADF5-CDEE42AA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Venetian mirror - the workplace of simulation technicians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F634D91-F9D1-41FE-91DA-E871BEE0B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0607" y="2122133"/>
            <a:ext cx="5850785" cy="460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99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BBB150-B47B-48CA-A710-3541F547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technicians room - view of the 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D9558BD-E37A-4FAC-9CBD-40AC7EB76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7669" y="1802537"/>
            <a:ext cx="6437352" cy="495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24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E1175F6D-9FB3-4BE4-9399-26F62ED0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have many nursing </a:t>
            </a:r>
            <a:r>
              <a:rPr lang="pl-PL" dirty="0" err="1"/>
              <a:t>simulators</a:t>
            </a:r>
            <a:br>
              <a:rPr lang="pl-PL" dirty="0"/>
            </a:br>
            <a:r>
              <a:rPr lang="en-US" dirty="0"/>
              <a:t> in the simulation center</a:t>
            </a:r>
            <a:br>
              <a:rPr lang="pl-PL" dirty="0"/>
            </a:br>
            <a:r>
              <a:rPr lang="pl-PL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man</a:t>
            </a:r>
            <a:endParaRPr lang="pl-P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72EEBC9-5D4F-4574-BD0D-FFF003343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0695" y="2398097"/>
            <a:ext cx="6786886" cy="3671594"/>
          </a:xfrm>
        </p:spPr>
      </p:pic>
    </p:spTree>
    <p:extLst>
      <p:ext uri="{BB962C8B-B14F-4D97-AF65-F5344CB8AC3E}">
        <p14:creationId xmlns:p14="http://schemas.microsoft.com/office/powerpoint/2010/main" val="110914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234BDC-3AD9-4F1A-8A4C-20900283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simulation</a:t>
            </a:r>
            <a:r>
              <a:rPr lang="pl-PL" dirty="0"/>
              <a:t> </a:t>
            </a:r>
            <a:r>
              <a:rPr lang="pl-PL" dirty="0" err="1"/>
              <a:t>technicians</a:t>
            </a:r>
            <a:r>
              <a:rPr lang="pl-PL" dirty="0"/>
              <a:t> </a:t>
            </a:r>
            <a:r>
              <a:rPr lang="pl-PL" dirty="0" err="1"/>
              <a:t>workstation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9DE7505-5C97-4463-B811-3D6B00F45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233" y="1935921"/>
            <a:ext cx="6410874" cy="48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8B655C-FECA-48C2-B0EB-40141BA5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debriefing</a:t>
            </a:r>
            <a:r>
              <a:rPr lang="pl-PL" dirty="0"/>
              <a:t>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7ED8F43-53F4-4857-957A-5CCA5CFE0A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7969" y="1935921"/>
            <a:ext cx="5482314" cy="4187657"/>
          </a:xfrm>
          <a:prstGeom prst="rect">
            <a:avLst/>
          </a:prstGeo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AD0A32D-3555-4436-ADF4-2AAAA2C58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3" y="2610035"/>
            <a:ext cx="5094154" cy="3181165"/>
          </a:xfrm>
        </p:spPr>
        <p:txBody>
          <a:bodyPr/>
          <a:lstStyle/>
          <a:p>
            <a:r>
              <a:rPr lang="en-US" dirty="0"/>
              <a:t>we are watching a simulation movie in this room (here is a TV set)</a:t>
            </a:r>
          </a:p>
          <a:p>
            <a:r>
              <a:rPr lang="en-US" dirty="0"/>
              <a:t>discuss problems, </a:t>
            </a:r>
            <a:endParaRPr lang="pl-PL" dirty="0"/>
          </a:p>
          <a:p>
            <a:r>
              <a:rPr lang="en-US" dirty="0"/>
              <a:t>feelings, </a:t>
            </a:r>
            <a:endParaRPr lang="pl-PL" dirty="0"/>
          </a:p>
          <a:p>
            <a:r>
              <a:rPr lang="en-US" dirty="0"/>
              <a:t>emotions,</a:t>
            </a:r>
          </a:p>
          <a:p>
            <a:r>
              <a:rPr lang="en-US" dirty="0">
                <a:solidFill>
                  <a:schemeClr val="accent1"/>
                </a:solidFill>
              </a:rPr>
              <a:t>we find solutions to the situation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77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C46103D-9E57-4DA7-8466-49E4C45B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Debriefing</a:t>
            </a:r>
            <a:r>
              <a:rPr lang="pl-PL" dirty="0"/>
              <a:t>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266F320-FFB3-47CB-8B97-7B6504E158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1549" y="2087563"/>
            <a:ext cx="4771101" cy="3703637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E4C4DF3-B638-4EAC-9C79-F72658404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3" y="3045041"/>
            <a:ext cx="5094154" cy="274615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debriefing is a necessary element of any simulation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609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C2CDBA-F702-4505-A22F-DD87199F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Debriefing</a:t>
            </a:r>
            <a:r>
              <a:rPr lang="pl-PL" dirty="0"/>
              <a:t>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6400CBE-60AC-4436-8782-A8C97A266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173" y="1639611"/>
            <a:ext cx="6691892" cy="521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0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B5365B-0477-4F3A-ABD4-39AF39334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Debriefing</a:t>
            </a:r>
            <a:r>
              <a:rPr lang="pl-PL" dirty="0"/>
              <a:t>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D5A15CB-7522-4C12-8DC7-1FB183F40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2779" y="2122132"/>
            <a:ext cx="6774851" cy="45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639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2398FE-3130-4916-98B4-3E632DED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Debriefing</a:t>
            </a:r>
            <a:r>
              <a:rPr lang="pl-PL" dirty="0"/>
              <a:t>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F495405-E72A-48C8-BC6A-A4C4724DC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501" y="1784782"/>
            <a:ext cx="6378348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CC5C9A-7682-4166-829F-77B92F99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intensive maternity supervision room, delivery room</a:t>
            </a:r>
            <a:r>
              <a:rPr lang="pl-PL" dirty="0"/>
              <a:t>, </a:t>
            </a:r>
            <a:r>
              <a:rPr lang="pl-PL" dirty="0" err="1"/>
              <a:t>neonatal</a:t>
            </a:r>
            <a:r>
              <a:rPr lang="pl-PL" dirty="0"/>
              <a:t> </a:t>
            </a:r>
            <a:r>
              <a:rPr lang="pl-PL" dirty="0" err="1"/>
              <a:t>corner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ECB60C7-A0BA-46E2-ABAB-A07FBFEFC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593" y="2068866"/>
            <a:ext cx="6030610" cy="46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40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70ECB7-15F6-4EA3-B444-3585BAD8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devices are real and really work!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5CE9910-1587-4AAC-9D7D-B2BA92D65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225" y="1722268"/>
            <a:ext cx="7220346" cy="51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6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D1F3E0-073B-4492-AC2F-A953C6EC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en-US" dirty="0"/>
              <a:t>Venetian mirror - simulation technicians work 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49E6C04-0CDA-4666-95F4-872259A39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598" y="2086335"/>
            <a:ext cx="6170153" cy="47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60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C06F26-F35F-4881-AD28-78DF6AD50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3228124-33A1-4D71-BF17-90A620B88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476" y="318852"/>
            <a:ext cx="8448830" cy="644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7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F14905-34D1-4B5B-ABB5-9ADEC1839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woman</a:t>
            </a:r>
            <a:endParaRPr lang="pl-P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194F359-081B-454F-BA6E-D0AD2E066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6931" y="2088084"/>
            <a:ext cx="4619302" cy="4340551"/>
          </a:xfrm>
        </p:spPr>
      </p:pic>
    </p:spTree>
    <p:extLst>
      <p:ext uri="{BB962C8B-B14F-4D97-AF65-F5344CB8AC3E}">
        <p14:creationId xmlns:p14="http://schemas.microsoft.com/office/powerpoint/2010/main" val="40915462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23FF49-35B5-4FB3-A226-E3D31440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1D2A5CB-8A39-425E-A6DA-B395F0D7C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231" y="336711"/>
            <a:ext cx="8495930" cy="656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89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5B9786-59E0-4EEB-B9F1-714BD8E8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1B93FF3-C385-471B-BB91-64E50ED6C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8747" y="109335"/>
            <a:ext cx="4845139" cy="66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063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56CD94-463C-4388-9D18-9E906182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Control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2DBE54A-0B6A-4AC7-A008-1438F4EC2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643" y="2069114"/>
            <a:ext cx="6026063" cy="478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81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3EA8DB-A5FA-4481-B7E2-92096121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neonatal</a:t>
            </a:r>
            <a:r>
              <a:rPr lang="pl-PL" dirty="0"/>
              <a:t> </a:t>
            </a:r>
            <a:r>
              <a:rPr lang="pl-PL" dirty="0" err="1"/>
              <a:t>intensive</a:t>
            </a:r>
            <a:r>
              <a:rPr lang="pl-PL" dirty="0"/>
              <a:t> </a:t>
            </a:r>
            <a:r>
              <a:rPr lang="pl-PL" dirty="0" err="1"/>
              <a:t>supervision</a:t>
            </a:r>
            <a:r>
              <a:rPr lang="pl-PL" dirty="0"/>
              <a:t> </a:t>
            </a:r>
            <a:r>
              <a:rPr lang="pl-PL" dirty="0" err="1"/>
              <a:t>room</a:t>
            </a:r>
            <a:r>
              <a:rPr lang="pl-PL" dirty="0"/>
              <a:t> - </a:t>
            </a:r>
            <a:r>
              <a:rPr lang="pl-PL" dirty="0" err="1"/>
              <a:t>caring</a:t>
            </a:r>
            <a:r>
              <a:rPr lang="pl-PL" dirty="0"/>
              <a:t> for </a:t>
            </a:r>
            <a:r>
              <a:rPr lang="pl-PL" dirty="0" err="1"/>
              <a:t>premature</a:t>
            </a:r>
            <a:r>
              <a:rPr lang="pl-PL" dirty="0"/>
              <a:t> </a:t>
            </a:r>
            <a:r>
              <a:rPr lang="pl-PL" dirty="0" err="1"/>
              <a:t>babies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9FF2A0C-79FF-4AA8-82F6-F5EB574EB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097" y="1793288"/>
            <a:ext cx="6323156" cy="49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23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DC3C47-2FDB-4224-B127-D9A971F1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maternity room and gynecology 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3E4A346-19C3-44CB-8086-2E2816D50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348" y="2113254"/>
            <a:ext cx="6041128" cy="45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11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6445D2-903B-4CFC-9541-4318AE986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obstetric</a:t>
            </a:r>
            <a:r>
              <a:rPr lang="pl-PL" dirty="0"/>
              <a:t> </a:t>
            </a:r>
            <a:r>
              <a:rPr lang="pl-PL" dirty="0" err="1"/>
              <a:t>phantoms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3E6D257-F938-44C7-8EEA-49372B1AD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2024" y="2194306"/>
            <a:ext cx="6327952" cy="443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161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82DB16-1852-4957-8163-A47AEECE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dirty="0"/>
            </a:br>
            <a:r>
              <a:rPr lang="pl-PL" dirty="0" err="1"/>
              <a:t>nursing</a:t>
            </a:r>
            <a:r>
              <a:rPr lang="pl-PL" dirty="0"/>
              <a:t> </a:t>
            </a:r>
            <a:r>
              <a:rPr lang="pl-PL" dirty="0" err="1"/>
              <a:t>care</a:t>
            </a:r>
            <a:r>
              <a:rPr lang="pl-PL" dirty="0"/>
              <a:t>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C165DB4-7325-421C-B5AB-02E80BBE9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0192" y="2158534"/>
            <a:ext cx="6063531" cy="46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13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8B1A67-339D-4ADF-9B49-A6D6497F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A6DBE3A-1138-4B59-8679-EA23928F6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388" y="533583"/>
            <a:ext cx="8022874" cy="62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03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B6D9C-EE13-4AF6-89E8-916741C7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777A30B-85C2-4BFA-A91D-8610F4CE2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912" y="39872"/>
            <a:ext cx="8815526" cy="681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713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D038D0-6BE0-4D7E-8842-6B042DDD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nursing</a:t>
            </a:r>
            <a:r>
              <a:rPr lang="pl-PL" dirty="0"/>
              <a:t> </a:t>
            </a:r>
            <a:r>
              <a:rPr lang="pl-PL" dirty="0" err="1"/>
              <a:t>supervision</a:t>
            </a:r>
            <a:r>
              <a:rPr lang="pl-PL" dirty="0"/>
              <a:t>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72EBC55-F2C3-4F2B-9BAC-1377D848D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924" y="1935921"/>
            <a:ext cx="5813502" cy="460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872F34-3412-4A2D-AD11-B7B19678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Child, Baby 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274BBA66-9F1A-41E5-BCFD-C20B427F04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122" y="2049243"/>
            <a:ext cx="3588013" cy="3588013"/>
          </a:xfr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BD2A861-147C-43A9-A837-D97F2EDC8A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94262" y="2088319"/>
            <a:ext cx="3509862" cy="3509862"/>
          </a:xfrm>
        </p:spPr>
      </p:pic>
    </p:spTree>
    <p:extLst>
      <p:ext uri="{BB962C8B-B14F-4D97-AF65-F5344CB8AC3E}">
        <p14:creationId xmlns:p14="http://schemas.microsoft.com/office/powerpoint/2010/main" val="29248965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0C6937-F2D9-43CF-8BCD-B909492D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30FF8C6-F903-44E9-A385-C990D5DC2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5056" y="609600"/>
            <a:ext cx="7604116" cy="57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497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4AF3B-1B65-45C0-88EB-FD6FB023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home</a:t>
            </a:r>
            <a:r>
              <a:rPr lang="pl-PL" dirty="0"/>
              <a:t> </a:t>
            </a:r>
            <a:r>
              <a:rPr lang="pl-PL" dirty="0" err="1"/>
              <a:t>care</a:t>
            </a:r>
            <a:r>
              <a:rPr lang="pl-PL" dirty="0"/>
              <a:t> </a:t>
            </a:r>
            <a:r>
              <a:rPr lang="pl-PL" dirty="0" err="1"/>
              <a:t>room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580D732-0002-4DDE-BA88-BDD18A83D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273" y="2175398"/>
            <a:ext cx="6048165" cy="45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99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96C867-36CE-48C7-977A-ECAF9FE8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medical</a:t>
            </a:r>
            <a:r>
              <a:rPr lang="pl-PL" dirty="0"/>
              <a:t> </a:t>
            </a:r>
            <a:r>
              <a:rPr lang="pl-PL" dirty="0" err="1"/>
              <a:t>simulation</a:t>
            </a:r>
            <a:r>
              <a:rPr lang="pl-PL" dirty="0"/>
              <a:t> </a:t>
            </a:r>
            <a:r>
              <a:rPr lang="pl-PL" dirty="0" err="1"/>
              <a:t>textbooks</a:t>
            </a:r>
            <a:r>
              <a:rPr lang="pl-PL" dirty="0"/>
              <a:t>:</a:t>
            </a:r>
            <a:br>
              <a:rPr lang="pl-PL" dirty="0"/>
            </a:br>
            <a:r>
              <a:rPr lang="pl-PL" i="1" dirty="0" err="1"/>
              <a:t>nursing</a:t>
            </a:r>
            <a:r>
              <a:rPr lang="pl-PL" i="1" dirty="0"/>
              <a:t> &amp; </a:t>
            </a:r>
            <a:r>
              <a:rPr lang="pl-PL" i="1" dirty="0" err="1"/>
              <a:t>obstetrics</a:t>
            </a:r>
            <a:r>
              <a:rPr lang="pl-PL" i="1" dirty="0"/>
              <a:t>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FAC5CE3-4D80-490C-91FC-123124214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024" y="2095500"/>
            <a:ext cx="7472426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025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9A8942-1680-4680-B91D-D9634A1B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has classes at the simulation center?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899653-BCE1-45F9-883D-9B29BF7C2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429000"/>
            <a:ext cx="10353762" cy="2362200"/>
          </a:xfrm>
        </p:spPr>
        <p:txBody>
          <a:bodyPr>
            <a:normAutofit fontScale="85000" lnSpcReduction="20000"/>
          </a:bodyPr>
          <a:lstStyle/>
          <a:p>
            <a:r>
              <a:rPr lang="pl-PL" dirty="0" err="1"/>
              <a:t>Nursing</a:t>
            </a:r>
            <a:endParaRPr lang="pl-PL" dirty="0"/>
          </a:p>
          <a:p>
            <a:r>
              <a:rPr lang="pl-PL" dirty="0" err="1"/>
              <a:t>Obstetrics</a:t>
            </a:r>
            <a:endParaRPr lang="pl-PL" dirty="0"/>
          </a:p>
          <a:p>
            <a:endParaRPr lang="pl-PL" dirty="0"/>
          </a:p>
          <a:p>
            <a:r>
              <a:rPr lang="pl-PL" dirty="0"/>
              <a:t>:) </a:t>
            </a:r>
            <a:r>
              <a:rPr lang="en-US" dirty="0"/>
              <a:t>about 20% of all exercises in a specific subject</a:t>
            </a:r>
            <a:endParaRPr lang="pl-PL" dirty="0"/>
          </a:p>
          <a:p>
            <a:endParaRPr lang="pl-PL" dirty="0"/>
          </a:p>
          <a:p>
            <a:pPr marL="0" indent="0" algn="ctr">
              <a:buNone/>
            </a:pPr>
            <a:r>
              <a:rPr lang="pl-PL" dirty="0"/>
              <a:t>We want </a:t>
            </a:r>
            <a:r>
              <a:rPr lang="pl-PL" dirty="0" err="1"/>
              <a:t>more</a:t>
            </a:r>
            <a:r>
              <a:rPr lang="pl-P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31302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CF81CA-2243-4B3F-BC75-3031C956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rules in the simulation center</a:t>
            </a:r>
            <a:br>
              <a:rPr lang="en-US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AAACA3-E1AE-4231-B564-CD871276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56218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EACH EDUCATOR</a:t>
            </a:r>
            <a:r>
              <a:rPr lang="pl-PL" dirty="0">
                <a:solidFill>
                  <a:schemeClr val="accent1"/>
                </a:solidFill>
              </a:rPr>
              <a:t>/TEACHER</a:t>
            </a:r>
            <a:r>
              <a:rPr lang="en-US" dirty="0">
                <a:solidFill>
                  <a:schemeClr val="accent1"/>
                </a:solidFill>
              </a:rPr>
              <a:t> MAKES A SIMULATION SCENARIO</a:t>
            </a:r>
            <a:r>
              <a:rPr lang="pl-PL" dirty="0">
                <a:solidFill>
                  <a:schemeClr val="accent1"/>
                </a:solidFill>
              </a:rPr>
              <a:t> !!!!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THE SCENARIO CONTAINS A LOT OF INFORMATION</a:t>
            </a:r>
          </a:p>
          <a:p>
            <a:r>
              <a:rPr lang="pl-PL" dirty="0">
                <a:solidFill>
                  <a:schemeClr val="accent1"/>
                </a:solidFill>
              </a:rPr>
              <a:t>I</a:t>
            </a:r>
            <a:r>
              <a:rPr lang="en-US" dirty="0" err="1">
                <a:solidFill>
                  <a:schemeClr val="accent1"/>
                </a:solidFill>
              </a:rPr>
              <a:t>nformation</a:t>
            </a:r>
            <a:r>
              <a:rPr lang="en-US" dirty="0">
                <a:solidFill>
                  <a:schemeClr val="accent1"/>
                </a:solidFill>
              </a:rPr>
              <a:t> for the student is: </a:t>
            </a:r>
            <a:r>
              <a:rPr lang="en-US" dirty="0"/>
              <a:t>who is the patient (age, sex), what symptoms the patient has</a:t>
            </a:r>
          </a:p>
          <a:p>
            <a:r>
              <a:rPr lang="pl-PL" dirty="0">
                <a:solidFill>
                  <a:schemeClr val="accent1"/>
                </a:solidFill>
              </a:rPr>
              <a:t>I</a:t>
            </a:r>
            <a:r>
              <a:rPr lang="en-US" dirty="0" err="1">
                <a:solidFill>
                  <a:schemeClr val="accent1"/>
                </a:solidFill>
              </a:rPr>
              <a:t>nformation</a:t>
            </a:r>
            <a:r>
              <a:rPr lang="en-US" dirty="0">
                <a:solidFill>
                  <a:schemeClr val="accent1"/>
                </a:solidFill>
              </a:rPr>
              <a:t> for the simulation technician is: </a:t>
            </a:r>
            <a:r>
              <a:rPr lang="en-US" dirty="0"/>
              <a:t>how the patient is to be dressed, what are the values ​​of vital parameters,</a:t>
            </a:r>
          </a:p>
          <a:p>
            <a:r>
              <a:rPr lang="en-US" dirty="0"/>
              <a:t>what will happen in a few minutes (e.g. hemorrhage, shock, asystole, fainting)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31477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55EC2C-4ECC-404C-80FA-357B8FE4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rules in the simulation center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872960-6C45-42BF-BCB7-7B0C337C1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760954"/>
            <a:ext cx="10353762" cy="3030245"/>
          </a:xfrm>
        </p:spPr>
        <p:txBody>
          <a:bodyPr/>
          <a:lstStyle/>
          <a:p>
            <a:r>
              <a:rPr lang="pl-PL" dirty="0"/>
              <a:t>M</a:t>
            </a:r>
            <a:r>
              <a:rPr lang="en-US" dirty="0" err="1"/>
              <a:t>edical</a:t>
            </a:r>
            <a:r>
              <a:rPr lang="en-US" dirty="0"/>
              <a:t> technicians make movies. </a:t>
            </a:r>
            <a:endParaRPr lang="pl-PL" dirty="0"/>
          </a:p>
          <a:p>
            <a:r>
              <a:rPr lang="pl-PL" dirty="0"/>
              <a:t>E</a:t>
            </a:r>
            <a:r>
              <a:rPr lang="en-US" dirty="0"/>
              <a:t>ach video </a:t>
            </a:r>
            <a:r>
              <a:rPr lang="en-US" dirty="0">
                <a:solidFill>
                  <a:schemeClr val="accent1"/>
                </a:solidFill>
              </a:rPr>
              <a:t>is played </a:t>
            </a:r>
            <a:r>
              <a:rPr lang="en-US" dirty="0"/>
              <a:t>and all students (the whole group) observe the students' activities.</a:t>
            </a:r>
          </a:p>
          <a:p>
            <a:endParaRPr lang="en-US" dirty="0"/>
          </a:p>
          <a:p>
            <a:r>
              <a:rPr lang="en-US" dirty="0"/>
              <a:t>Later it's time for debriefing</a:t>
            </a:r>
            <a:r>
              <a:rPr lang="pl-PL" dirty="0"/>
              <a:t>………………………………………………………..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2852308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10AB78-BB94-44C8-816D-311778A0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Debriefing</a:t>
            </a:r>
            <a:r>
              <a:rPr lang="pl-PL" dirty="0"/>
              <a:t> </a:t>
            </a:r>
            <a:r>
              <a:rPr lang="pl-PL" dirty="0" err="1"/>
              <a:t>time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27712B-6642-4EEB-99FE-32679C7E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152336"/>
          </a:xfrm>
        </p:spPr>
        <p:txBody>
          <a:bodyPr/>
          <a:lstStyle/>
          <a:p>
            <a:r>
              <a:rPr lang="en-US" dirty="0"/>
              <a:t>what did you feel?</a:t>
            </a:r>
          </a:p>
          <a:p>
            <a:r>
              <a:rPr lang="en-US" dirty="0"/>
              <a:t>were you scared</a:t>
            </a:r>
            <a:r>
              <a:rPr lang="pl-PL" dirty="0"/>
              <a:t>?</a:t>
            </a:r>
            <a:endParaRPr lang="en-US" dirty="0"/>
          </a:p>
          <a:p>
            <a:r>
              <a:rPr lang="en-US" dirty="0"/>
              <a:t>did you feel stress</a:t>
            </a:r>
            <a:r>
              <a:rPr lang="pl-PL" dirty="0"/>
              <a:t>?</a:t>
            </a:r>
            <a:endParaRPr lang="en-US" dirty="0"/>
          </a:p>
          <a:p>
            <a:r>
              <a:rPr lang="en-US" dirty="0"/>
              <a:t>what are your conclusions?</a:t>
            </a:r>
          </a:p>
          <a:p>
            <a:endParaRPr lang="en-US" dirty="0"/>
          </a:p>
          <a:p>
            <a:r>
              <a:rPr lang="en-US" dirty="0"/>
              <a:t>what were the difficulties?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96810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4F2283-1C03-498A-BF16-7C40CABC8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Debriefing</a:t>
            </a:r>
            <a:r>
              <a:rPr lang="pl-PL" dirty="0"/>
              <a:t> </a:t>
            </a:r>
            <a:r>
              <a:rPr lang="pl-PL" dirty="0" err="1"/>
              <a:t>time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E1D6A0-F186-4B58-8CC1-25939A09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1"/>
                </a:solidFill>
              </a:rPr>
              <a:t>PURPOSE OF DEBRIEFING:</a:t>
            </a:r>
            <a:endParaRPr lang="pl-PL" sz="48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pl-PL" sz="3200" dirty="0">
              <a:solidFill>
                <a:schemeClr val="accent1"/>
              </a:solidFill>
            </a:endParaRPr>
          </a:p>
          <a:p>
            <a:pPr algn="ctr"/>
            <a:r>
              <a:rPr lang="en-US" sz="3200" dirty="0"/>
              <a:t> </a:t>
            </a:r>
            <a:r>
              <a:rPr lang="en-US" sz="3200" u="sng" dirty="0"/>
              <a:t>the student independently </a:t>
            </a:r>
            <a:r>
              <a:rPr lang="en-US" sz="3200" u="sng" dirty="0">
                <a:solidFill>
                  <a:schemeClr val="accent1"/>
                </a:solidFill>
              </a:rPr>
              <a:t>finds gaps </a:t>
            </a:r>
            <a:r>
              <a:rPr lang="en-US" sz="3200" dirty="0"/>
              <a:t>in knowledge and skills.</a:t>
            </a:r>
            <a:endParaRPr lang="pl-PL" sz="3200" dirty="0"/>
          </a:p>
          <a:p>
            <a:pPr marL="0" indent="0" algn="ctr">
              <a:buNone/>
            </a:pPr>
            <a:r>
              <a:rPr lang="pl-PL" sz="3200" dirty="0"/>
              <a:t>* He </a:t>
            </a:r>
            <a:r>
              <a:rPr lang="pl-PL" sz="3200" dirty="0" err="1"/>
              <a:t>does</a:t>
            </a:r>
            <a:r>
              <a:rPr lang="pl-PL" sz="3200" dirty="0"/>
              <a:t> </a:t>
            </a:r>
            <a:r>
              <a:rPr lang="pl-PL" sz="3200" dirty="0" err="1"/>
              <a:t>it</a:t>
            </a:r>
            <a:r>
              <a:rPr lang="pl-PL" sz="3200" dirty="0"/>
              <a:t> </a:t>
            </a:r>
            <a:r>
              <a:rPr lang="pl-PL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himself</a:t>
            </a:r>
            <a:r>
              <a:rPr lang="pl-PL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(I </a:t>
            </a:r>
            <a:r>
              <a:rPr lang="pl-PL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suggest</a:t>
            </a:r>
            <a:r>
              <a:rPr lang="pl-PL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ONLY)</a:t>
            </a:r>
          </a:p>
        </p:txBody>
      </p:sp>
    </p:spTree>
    <p:extLst>
      <p:ext uri="{BB962C8B-B14F-4D97-AF65-F5344CB8AC3E}">
        <p14:creationId xmlns:p14="http://schemas.microsoft.com/office/powerpoint/2010/main" val="17915840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01FA9F-D4A6-4E6E-919C-297DAD3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principles of teachers' work in the simulation center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4A791F-C38A-44B4-BA14-15632E153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5888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algn="ctr"/>
            <a:r>
              <a:rPr lang="en-US" dirty="0"/>
              <a:t>you must not use the phrases: </a:t>
            </a:r>
            <a:endParaRPr lang="pl-PL" dirty="0"/>
          </a:p>
          <a:p>
            <a:r>
              <a:rPr lang="en-US" dirty="0"/>
              <a:t>you do</a:t>
            </a:r>
            <a:r>
              <a:rPr lang="pl-PL" dirty="0"/>
              <a:t>n’</a:t>
            </a:r>
            <a:r>
              <a:rPr lang="en-US" dirty="0"/>
              <a:t>t know, </a:t>
            </a:r>
            <a:endParaRPr lang="pl-PL" dirty="0"/>
          </a:p>
          <a:p>
            <a:r>
              <a:rPr lang="en-US" dirty="0"/>
              <a:t>you have </a:t>
            </a:r>
            <a:r>
              <a:rPr lang="en-US" dirty="0">
                <a:solidFill>
                  <a:schemeClr val="accent1"/>
                </a:solidFill>
              </a:rPr>
              <a:t>gaps </a:t>
            </a:r>
            <a:r>
              <a:rPr lang="en-US" dirty="0"/>
              <a:t>in knowledge, </a:t>
            </a:r>
            <a:endParaRPr lang="pl-PL" dirty="0"/>
          </a:p>
          <a:p>
            <a:r>
              <a:rPr lang="en-US" dirty="0"/>
              <a:t>you have </a:t>
            </a:r>
            <a:r>
              <a:rPr lang="en-US" dirty="0">
                <a:solidFill>
                  <a:schemeClr val="accent1"/>
                </a:solidFill>
              </a:rPr>
              <a:t>gaps</a:t>
            </a:r>
            <a:r>
              <a:rPr lang="en-US" dirty="0"/>
              <a:t> in skills,</a:t>
            </a:r>
          </a:p>
          <a:p>
            <a:r>
              <a:rPr lang="en-US" dirty="0"/>
              <a:t>how can you not know it yet ?!</a:t>
            </a:r>
          </a:p>
          <a:p>
            <a:endParaRPr lang="en-US" dirty="0"/>
          </a:p>
          <a:p>
            <a:pPr algn="ctr"/>
            <a:r>
              <a:rPr lang="en-US" dirty="0"/>
              <a:t>NO CRITICISM !!!!!! </a:t>
            </a:r>
            <a:endParaRPr lang="pl-PL" dirty="0"/>
          </a:p>
          <a:p>
            <a:pPr algn="ctr"/>
            <a:r>
              <a:rPr lang="en-US" b="1" dirty="0"/>
              <a:t>HERE EVERYONE MAKES MISTAKES</a:t>
            </a:r>
            <a:endParaRPr lang="pl-PL" b="1" dirty="0"/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52940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7F8F57-06A4-4620-B4EE-AC9E0648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rating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B6AAFB-7CEB-4B7E-B19B-7595281CF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515556"/>
            <a:ext cx="10353762" cy="2275643"/>
          </a:xfrm>
        </p:spPr>
        <p:txBody>
          <a:bodyPr/>
          <a:lstStyle/>
          <a:p>
            <a:r>
              <a:rPr lang="en-US" dirty="0"/>
              <a:t>the student has a credit for the course on the basis of attendance!</a:t>
            </a:r>
          </a:p>
          <a:p>
            <a:pPr marL="0" indent="0">
              <a:buNone/>
            </a:pPr>
            <a:endParaRPr lang="en-US" dirty="0"/>
          </a:p>
          <a:p>
            <a:pPr algn="ctr"/>
            <a:r>
              <a:rPr lang="en-US" sz="3200" dirty="0">
                <a:solidFill>
                  <a:schemeClr val="accent1"/>
                </a:solidFill>
              </a:rPr>
              <a:t>WE NEVER RATE!</a:t>
            </a:r>
            <a:endParaRPr lang="pl-PL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4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41FB69-4DCC-406E-BB8D-ECF104A1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have many </a:t>
            </a:r>
            <a:r>
              <a:rPr lang="pl-PL" dirty="0" err="1"/>
              <a:t>obstertics</a:t>
            </a:r>
            <a:r>
              <a:rPr lang="en-US" dirty="0"/>
              <a:t> simulators</a:t>
            </a:r>
            <a:br>
              <a:rPr lang="en-US" dirty="0"/>
            </a:br>
            <a:r>
              <a:rPr lang="en-US" dirty="0"/>
              <a:t> in the simulation center</a:t>
            </a:r>
            <a:r>
              <a:rPr lang="pl-PL" dirty="0"/>
              <a:t> </a:t>
            </a:r>
            <a:b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pl-PL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pregnant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woman</a:t>
            </a:r>
            <a:endParaRPr lang="pl-P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B4C6DEFF-D7C6-4DEE-8B42-D8D8ADDA0D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8998" y="1935921"/>
            <a:ext cx="3353279" cy="4225131"/>
          </a:xfrm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9E3353B1-1576-4045-8D13-D7D256B41B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5070" y="1935921"/>
            <a:ext cx="4157932" cy="4157932"/>
          </a:xfrm>
        </p:spPr>
      </p:pic>
    </p:spTree>
    <p:extLst>
      <p:ext uri="{BB962C8B-B14F-4D97-AF65-F5344CB8AC3E}">
        <p14:creationId xmlns:p14="http://schemas.microsoft.com/office/powerpoint/2010/main" val="37045291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110D9-3D4E-49B2-8C92-22DD0191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feelings do students feel?</a:t>
            </a:r>
            <a:br>
              <a:rPr lang="en-US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42045D-89FF-4E29-9C37-FA727E3D3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OFTEN:</a:t>
            </a:r>
            <a:endParaRPr lang="en-US" dirty="0"/>
          </a:p>
          <a:p>
            <a:r>
              <a:rPr lang="en-US" dirty="0"/>
              <a:t>big stress</a:t>
            </a:r>
          </a:p>
          <a:p>
            <a:r>
              <a:rPr lang="en-US" dirty="0"/>
              <a:t>many strong emotions</a:t>
            </a:r>
          </a:p>
          <a:p>
            <a:r>
              <a:rPr lang="en-US" dirty="0"/>
              <a:t>panic</a:t>
            </a:r>
          </a:p>
          <a:p>
            <a:r>
              <a:rPr lang="en-US" dirty="0"/>
              <a:t>want to run away</a:t>
            </a:r>
          </a:p>
          <a:p>
            <a:r>
              <a:rPr lang="en-US" dirty="0"/>
              <a:t>laughter attack - the result of stress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13507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98AA26-2DEA-4B7D-94D7-CA29C5D1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often classes at the simulation center are very difficult for students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D05A9D-306E-4C64-9C5C-A61B8DCED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 THE TEACHER MUST BE VERY CAREFUL NOT TO ALIENATE THE STUDENT.</a:t>
            </a:r>
            <a:endParaRPr lang="pl-PL" dirty="0">
              <a:solidFill>
                <a:schemeClr val="accent1"/>
              </a:solidFill>
            </a:endParaRPr>
          </a:p>
          <a:p>
            <a:pPr algn="ctr"/>
            <a:r>
              <a:rPr lang="pl-PL" dirty="0">
                <a:solidFill>
                  <a:schemeClr val="accent1"/>
                </a:solidFill>
              </a:rPr>
              <a:t>T</a:t>
            </a:r>
            <a:r>
              <a:rPr lang="en-US" dirty="0" err="1">
                <a:solidFill>
                  <a:schemeClr val="accent1"/>
                </a:solidFill>
              </a:rPr>
              <a:t>herefore</a:t>
            </a:r>
            <a:r>
              <a:rPr lang="en-US" dirty="0">
                <a:solidFill>
                  <a:schemeClr val="accent1"/>
                </a:solidFill>
              </a:rPr>
              <a:t>, every medical simulation teacher has to complete a complicated six-month course.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591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FA44B7-3876-47DC-B983-DF33FC12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simulation</a:t>
            </a:r>
            <a:r>
              <a:rPr lang="pl-PL" dirty="0"/>
              <a:t> </a:t>
            </a:r>
            <a:r>
              <a:rPr lang="pl-PL" dirty="0" err="1"/>
              <a:t>scenario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817B100-D0DA-4298-BC09-FAAB70CAD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711" y="2059990"/>
            <a:ext cx="9806578" cy="44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348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EE91A8-D7C8-4181-8CCE-D3596EB4F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3A9F92B-4D79-4DF4-A4BF-576AE307B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998" y="609600"/>
            <a:ext cx="10727354" cy="57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17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C456D1-D454-48C8-87B4-22931754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74C45DE-3CA9-40BF-B1F8-334816867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310" y="937334"/>
            <a:ext cx="10590729" cy="49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988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30A33B-30B9-4BB3-8B1F-03B7E32E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7B5F85D-0BFF-4318-B67D-D82345065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875" y="2201662"/>
            <a:ext cx="11277600" cy="28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032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3913DE-AABA-44AE-BBAE-1117F60C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D174E4B-5AC7-44AE-B3D2-A78158217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642" y="1846557"/>
            <a:ext cx="11026066" cy="39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38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7641D6-58D7-42F6-B1EE-00D2EF6F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777A8D7-2C63-4F63-90C1-765238A85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091" y="1908923"/>
            <a:ext cx="10928412" cy="37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21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54562-135F-434F-8008-D4C72BEFB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0B0353A-2441-487B-B4A3-877CD1BBF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937" y="568911"/>
            <a:ext cx="11585460" cy="57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210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D76D4A-363A-4CA0-8F2B-96CB7B3F5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2E20752-67AF-43DB-8492-ED9C01A2C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725" y="577637"/>
            <a:ext cx="10872270" cy="589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4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71A5C-BB7F-400B-8452-CEA7A54B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Human manekin…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B76C65-8D86-474A-9F78-E58351BC3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3429000"/>
            <a:ext cx="5106004" cy="2362200"/>
          </a:xfrm>
        </p:spPr>
        <p:txBody>
          <a:bodyPr/>
          <a:lstStyle/>
          <a:p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sweating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B72ED9A-8F1A-4BE3-8BB1-A0673CF632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0675" y="2441360"/>
            <a:ext cx="4936296" cy="2878454"/>
          </a:xfrm>
        </p:spPr>
      </p:pic>
    </p:spTree>
    <p:extLst>
      <p:ext uri="{BB962C8B-B14F-4D97-AF65-F5344CB8AC3E}">
        <p14:creationId xmlns:p14="http://schemas.microsoft.com/office/powerpoint/2010/main" val="27194858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4A2F1D-5079-47C9-ABDE-77D3C0F76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9A41D78-3611-485A-A7C8-B4AD8AB6F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803" y="502674"/>
            <a:ext cx="11168988" cy="57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2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1A9D10-0047-4F6B-AE74-585BFF3F8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FD3633A-FB6F-4FB8-98E9-348D2FFDB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519" y="2308195"/>
            <a:ext cx="11132005" cy="26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81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08C547-F71A-442C-A0B6-B23FB92D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Debriefing</a:t>
            </a:r>
            <a:r>
              <a:rPr lang="pl-PL" dirty="0"/>
              <a:t> </a:t>
            </a:r>
            <a:r>
              <a:rPr lang="pl-PL" dirty="0" err="1"/>
              <a:t>time</a:t>
            </a:r>
            <a:r>
              <a:rPr lang="pl-PL" dirty="0"/>
              <a:t>!!!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0A155B-9DE6-48B2-B2CB-A260AAD06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did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feel</a:t>
            </a:r>
            <a:r>
              <a:rPr lang="pl-PL" dirty="0"/>
              <a:t>?.......</a:t>
            </a:r>
          </a:p>
        </p:txBody>
      </p:sp>
    </p:spTree>
    <p:extLst>
      <p:ext uri="{BB962C8B-B14F-4D97-AF65-F5344CB8AC3E}">
        <p14:creationId xmlns:p14="http://schemas.microsoft.com/office/powerpoint/2010/main" val="17084416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CD15E9-3D70-45BF-9703-CAB11B77F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multiculturalism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16FC5F-2A20-44F3-8ED2-FCCFE8FFE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W</a:t>
            </a:r>
            <a:r>
              <a:rPr lang="en-US" sz="3200" dirty="0"/>
              <a:t>e have an international Erasmus project on multiculturalism. </a:t>
            </a:r>
            <a:endParaRPr lang="pl-PL" sz="3200" dirty="0"/>
          </a:p>
          <a:p>
            <a:pPr algn="ctr"/>
            <a:r>
              <a:rPr lang="en-US" sz="3200" dirty="0"/>
              <a:t>I want to show you what it is like to work in a simulation center</a:t>
            </a:r>
            <a:endParaRPr lang="pl-PL" sz="3200" dirty="0"/>
          </a:p>
          <a:p>
            <a:pPr algn="ctr"/>
            <a:r>
              <a:rPr lang="pl-PL" sz="3200" b="1" dirty="0" err="1"/>
              <a:t>These</a:t>
            </a:r>
            <a:r>
              <a:rPr lang="pl-PL" sz="3200" b="1" dirty="0"/>
              <a:t> </a:t>
            </a:r>
            <a:r>
              <a:rPr lang="pl-PL" sz="3200" b="1" dirty="0" err="1"/>
              <a:t>are</a:t>
            </a:r>
            <a:r>
              <a:rPr lang="pl-PL" sz="3200" b="1" dirty="0"/>
              <a:t> </a:t>
            </a:r>
            <a:r>
              <a:rPr lang="pl-PL" sz="3200" b="1" u="sng" dirty="0" err="1"/>
              <a:t>just</a:t>
            </a:r>
            <a:r>
              <a:rPr lang="pl-PL" sz="3200" b="1" u="sng" dirty="0"/>
              <a:t> </a:t>
            </a:r>
            <a:r>
              <a:rPr lang="pl-PL" sz="3200" b="1" u="sng" dirty="0" err="1"/>
              <a:t>rehearsals</a:t>
            </a:r>
            <a:r>
              <a:rPr lang="pl-PL" sz="3200" b="1" u="sng" dirty="0"/>
              <a:t> </a:t>
            </a:r>
            <a:r>
              <a:rPr lang="pl-PL" sz="3200" b="1" dirty="0"/>
              <a:t>for the </a:t>
            </a:r>
            <a:r>
              <a:rPr lang="pl-PL" sz="3200" b="1" dirty="0" err="1"/>
              <a:t>project</a:t>
            </a:r>
            <a:r>
              <a:rPr lang="pl-PL" sz="3200" b="1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9500914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58876F-F644-4B64-A9BC-BC8DA0D72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blind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725B9B-014C-4B81-BC60-8F2F14A75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sz="4400" dirty="0" err="1"/>
              <a:t>street</a:t>
            </a:r>
            <a:r>
              <a:rPr lang="pl-PL" sz="4400" dirty="0"/>
              <a:t> </a:t>
            </a:r>
            <a:r>
              <a:rPr lang="pl-PL" sz="4400" dirty="0" err="1"/>
              <a:t>childbirth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32025652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BD03ED-2A6F-48A2-AE4E-8A23E97D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hinduism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6CAEC5-8C56-4464-853B-96BE4D617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800" dirty="0"/>
              <a:t>lotus </a:t>
            </a:r>
            <a:r>
              <a:rPr lang="pl-PL" sz="4800" dirty="0" err="1"/>
              <a:t>birth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1227426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20A694-4C34-4339-BC6A-19B6ABCD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islam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07C7B1-68A8-4467-8821-4068455EE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556768"/>
            <a:ext cx="10353762" cy="3234431"/>
          </a:xfrm>
        </p:spPr>
        <p:txBody>
          <a:bodyPr>
            <a:normAutofit/>
          </a:bodyPr>
          <a:lstStyle/>
          <a:p>
            <a:r>
              <a:rPr lang="pl-PL" sz="4400" dirty="0" err="1"/>
              <a:t>severe</a:t>
            </a:r>
            <a:r>
              <a:rPr lang="pl-PL" sz="4400" dirty="0"/>
              <a:t> </a:t>
            </a:r>
            <a:r>
              <a:rPr lang="pl-PL" sz="4400" dirty="0" err="1"/>
              <a:t>postpartum</a:t>
            </a:r>
            <a:r>
              <a:rPr lang="pl-PL" sz="4400" dirty="0"/>
              <a:t> </a:t>
            </a:r>
            <a:r>
              <a:rPr lang="pl-PL" sz="4400" dirty="0" err="1"/>
              <a:t>hemorrhage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32277497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452C00-E70D-4A68-A364-5A65002AB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 plan of our meeting</a:t>
            </a:r>
            <a:br>
              <a:rPr lang="en-US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F87F30-C04B-47CC-93CC-4AF909773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pl-PL" dirty="0"/>
              <a:t>1. </a:t>
            </a:r>
            <a:r>
              <a:rPr lang="en-US" dirty="0"/>
              <a:t>lunch at 12:00</a:t>
            </a:r>
          </a:p>
          <a:p>
            <a:endParaRPr lang="en-US" dirty="0"/>
          </a:p>
          <a:p>
            <a:pPr marL="0" indent="0">
              <a:buNone/>
            </a:pPr>
            <a:r>
              <a:rPr lang="pl-PL" dirty="0"/>
              <a:t>2. </a:t>
            </a:r>
            <a:r>
              <a:rPr lang="en-US" dirty="0"/>
              <a:t>meeting in the simulation center</a:t>
            </a:r>
            <a:r>
              <a:rPr lang="pl-PL" dirty="0"/>
              <a:t>:</a:t>
            </a:r>
          </a:p>
          <a:p>
            <a:pPr marL="0" indent="0">
              <a:buNone/>
            </a:pPr>
            <a:r>
              <a:rPr lang="en-US" dirty="0"/>
              <a:t> - sightseeing, viewing mannequins and trainers</a:t>
            </a:r>
          </a:p>
          <a:p>
            <a:pPr marL="0" indent="0">
              <a:buNone/>
            </a:pPr>
            <a:r>
              <a:rPr lang="en-US" dirty="0"/>
              <a:t>- trying to play a script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96615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6683</TotalTime>
  <Words>956</Words>
  <Application>Microsoft Office PowerPoint</Application>
  <PresentationFormat>Panoramiczny</PresentationFormat>
  <Paragraphs>193</Paragraphs>
  <Slides>97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97</vt:i4>
      </vt:variant>
    </vt:vector>
  </HeadingPairs>
  <TitlesOfParts>
    <vt:vector size="101" baseType="lpstr">
      <vt:lpstr>Arial</vt:lpstr>
      <vt:lpstr>Bookman Old Style</vt:lpstr>
      <vt:lpstr>Rockwell</vt:lpstr>
      <vt:lpstr>Damask</vt:lpstr>
      <vt:lpstr>medical simulation</vt:lpstr>
      <vt:lpstr>What is symulation?</vt:lpstr>
      <vt:lpstr>what is simulation?</vt:lpstr>
      <vt:lpstr>Watchword:</vt:lpstr>
      <vt:lpstr>we have many nursing simulators  in the simulation center man</vt:lpstr>
      <vt:lpstr>woman</vt:lpstr>
      <vt:lpstr>Child, Baby </vt:lpstr>
      <vt:lpstr>we have many obstertics simulators  in the simulation center  pregnant woman</vt:lpstr>
      <vt:lpstr>Human manekin…</vt:lpstr>
      <vt:lpstr>Human manekin…</vt:lpstr>
      <vt:lpstr>Human manekin…</vt:lpstr>
      <vt:lpstr>Human manekin…</vt:lpstr>
      <vt:lpstr>Human manekin…</vt:lpstr>
      <vt:lpstr>Human manekin…</vt:lpstr>
      <vt:lpstr>Human mankin… cardiac arrest ASYSTOLE!!! stopping breathing </vt:lpstr>
      <vt:lpstr>Human manekin…</vt:lpstr>
      <vt:lpstr>we have full monitoring of the patient's vital signs</vt:lpstr>
      <vt:lpstr>what can a student do?</vt:lpstr>
      <vt:lpstr>what can a student do?</vt:lpstr>
      <vt:lpstr>what can a student do?</vt:lpstr>
      <vt:lpstr> conduct heart massage do injections </vt:lpstr>
      <vt:lpstr>what can a student do?</vt:lpstr>
      <vt:lpstr>Prezentacja programu PowerPoint</vt:lpstr>
      <vt:lpstr>what can a student do?</vt:lpstr>
      <vt:lpstr>what can a student do?</vt:lpstr>
      <vt:lpstr>what can a student do?</vt:lpstr>
      <vt:lpstr>what can a student do?</vt:lpstr>
      <vt:lpstr>what can a student do?</vt:lpstr>
      <vt:lpstr> obstetrics</vt:lpstr>
      <vt:lpstr>Prezentacja programu PowerPoint</vt:lpstr>
      <vt:lpstr>Prezentacja programu PowerPoint</vt:lpstr>
      <vt:lpstr>what can a student do?</vt:lpstr>
      <vt:lpstr>what can a student do?</vt:lpstr>
      <vt:lpstr>giving birth</vt:lpstr>
      <vt:lpstr>we have hybrid phantoms</vt:lpstr>
      <vt:lpstr>we have hybrid phantoms</vt:lpstr>
      <vt:lpstr>Hybrid phantoms</vt:lpstr>
      <vt:lpstr>various other phantoms and trainers</vt:lpstr>
      <vt:lpstr>bedsores, wounds</vt:lpstr>
      <vt:lpstr>what does our  medical simulation center  look like?</vt:lpstr>
      <vt:lpstr>Prezentacja programu PowerPoint</vt:lpstr>
      <vt:lpstr>Prezentacja programu PowerPoint</vt:lpstr>
      <vt:lpstr>intensive supervision room - nursing</vt:lpstr>
      <vt:lpstr> Intensive nursing supervision room</vt:lpstr>
      <vt:lpstr>all medical devices are real!</vt:lpstr>
      <vt:lpstr>Prezentacja programu PowerPoint</vt:lpstr>
      <vt:lpstr>Prezentacja programu PowerPoint</vt:lpstr>
      <vt:lpstr>Venetian mirror - the workplace of simulation technicians</vt:lpstr>
      <vt:lpstr>simulation technicians room - view of the room</vt:lpstr>
      <vt:lpstr>1. simulation technicians workstation</vt:lpstr>
      <vt:lpstr>debriefing room</vt:lpstr>
      <vt:lpstr>Debriefing room</vt:lpstr>
      <vt:lpstr>Debriefing room</vt:lpstr>
      <vt:lpstr>Debriefing room</vt:lpstr>
      <vt:lpstr>Debriefing room</vt:lpstr>
      <vt:lpstr>intensive maternity supervision room, delivery room, neonatal corner</vt:lpstr>
      <vt:lpstr>all devices are real and really work!</vt:lpstr>
      <vt:lpstr>2. Venetian mirror - simulation technicians work room</vt:lpstr>
      <vt:lpstr>Prezentacja programu PowerPoint</vt:lpstr>
      <vt:lpstr>Prezentacja programu PowerPoint</vt:lpstr>
      <vt:lpstr>Prezentacja programu PowerPoint</vt:lpstr>
      <vt:lpstr>Control room</vt:lpstr>
      <vt:lpstr>neonatal intensive supervision room - caring for premature babies</vt:lpstr>
      <vt:lpstr>maternity room and gynecology room</vt:lpstr>
      <vt:lpstr>obstetric phantoms</vt:lpstr>
      <vt:lpstr> nursing care room</vt:lpstr>
      <vt:lpstr>Prezentacja programu PowerPoint</vt:lpstr>
      <vt:lpstr>Prezentacja programu PowerPoint</vt:lpstr>
      <vt:lpstr>nursing supervision room</vt:lpstr>
      <vt:lpstr>Prezentacja programu PowerPoint</vt:lpstr>
      <vt:lpstr>home care room</vt:lpstr>
      <vt:lpstr>medical simulation textbooks: nursing &amp; obstetrics </vt:lpstr>
      <vt:lpstr>who has classes at the simulation center?</vt:lpstr>
      <vt:lpstr>working rules in the simulation center </vt:lpstr>
      <vt:lpstr>working rules in the simulation center</vt:lpstr>
      <vt:lpstr>Debriefing time</vt:lpstr>
      <vt:lpstr>Debriefing time</vt:lpstr>
      <vt:lpstr>principles of teachers' work in the simulation center</vt:lpstr>
      <vt:lpstr>rating</vt:lpstr>
      <vt:lpstr>what feelings do students feel? </vt:lpstr>
      <vt:lpstr>often classes at the simulation center are very difficult for students </vt:lpstr>
      <vt:lpstr>simulation scenario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Debriefing time!!!</vt:lpstr>
      <vt:lpstr>multiculturalism</vt:lpstr>
      <vt:lpstr>blind </vt:lpstr>
      <vt:lpstr>hinduism</vt:lpstr>
      <vt:lpstr>islam</vt:lpstr>
      <vt:lpstr>follow-up plan of our meeting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simulation</dc:title>
  <dc:creator>Anna Jenczura</dc:creator>
  <cp:lastModifiedBy>Anna Jenczura</cp:lastModifiedBy>
  <cp:revision>29</cp:revision>
  <dcterms:created xsi:type="dcterms:W3CDTF">2021-09-22T08:47:34Z</dcterms:created>
  <dcterms:modified xsi:type="dcterms:W3CDTF">2021-10-27T11:00:21Z</dcterms:modified>
</cp:coreProperties>
</file>