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0"/>
  </p:notesMasterIdLst>
  <p:sldIdLst>
    <p:sldId id="256" r:id="rId2"/>
    <p:sldId id="257" r:id="rId3"/>
    <p:sldId id="269" r:id="rId4"/>
    <p:sldId id="267" r:id="rId5"/>
    <p:sldId id="259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CDA28-9300-4D69-9A5A-DABEA0D3256A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9CA3E-146F-4BF5-B5F4-E802E80750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886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9CA3E-146F-4BF5-B5F4-E802E80750F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8065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9CA3E-146F-4BF5-B5F4-E802E80750F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1805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9CA3E-146F-4BF5-B5F4-E802E80750F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300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D3773E-A1F2-427A-A17D-43ECDBB6E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9254940-7150-46B7-9F11-4BCB00A91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3F0D64-6399-439F-B33E-474BA3963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F96C133-3F06-4F50-A2A7-EEEF252A1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2FB003-5601-4F33-A50C-5FDF5E08D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6261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B6A4C-D7D4-4AC0-ADF0-B28850C2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A8138F0-29CB-496F-9720-B271490FC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BBBC1AE-9152-42F0-9402-BDC4D5910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281DFA-8AA6-4B4E-A472-B0156EDB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DB048C-B1FA-4137-BD39-8C839EDD6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3971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F7BADDD-0408-48B8-96B8-ADEC5CE5E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4BCA8E8-BA94-4CBA-9E15-FE54FDAF2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3747AB1-E128-419D-BCFE-F053C189D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0AA43E-CFAF-42C6-91C1-A0F5E9E7C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70F52A-4D86-4B0E-AC1C-0A1D87BCE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0169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7B349E-07CA-4F29-B997-4F36C7EF6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E027DC-C8D3-4586-8436-3776480B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4E1F76D-E433-4163-BCA4-AF60B8C13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3E067DB-7C01-4043-B4F6-BC1ACCC02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E94047-4AA8-4BDF-823D-DB9D1ED09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0455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6D4613-48DB-43D0-9E36-6A0E81F1C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57EB47C-A0B2-4005-97C0-88C50E968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1C28FE-9C44-4AC3-B6D8-B58989F8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0ED4DE1-4613-481F-8BA5-CCC2A5E24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6B5850-D311-4B09-ADB2-CACC6363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45262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24D064-531D-43EA-A19E-81C41B7A3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459128-D0DE-40D5-A4BE-CD8CA3079B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E51F3FB-40D9-4509-B7DB-24722D11A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3D5AB4B-DD9D-4938-8B53-49FEED220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2AF3B5E-8071-431C-8E67-5929D11DA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F213BC9-4B88-46BC-B1EB-2380C828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7511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FD042F-5550-4AA7-8561-C5366D7A1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7FF899D-56C7-429C-AD70-7BAF1AA90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9C02FB9-0710-4C1B-8D9A-0790BEA38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2F564D4-C93B-4AAD-B958-E53B38D44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3834D8C-5B86-4CDB-B4FD-2B8A6B2038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5B5F5DB-C4EE-4299-965B-5D2C6025E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901EC68-C965-4BAE-BB62-7359D0F26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5E1D297-73AD-4DEC-B5ED-B3403690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7881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89D09B-CABA-49FB-9E0F-AE9685472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02B8B41-DAF7-4D97-9D11-36695DF78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701BBF3-C420-4C06-AE90-5FFAB9B0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9678EDE-6012-4C3F-AD0D-5230BF1BF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28222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C954471-BAEF-40F7-B150-3975DEE2C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8DF5B59-29E5-4D44-80AC-F00D3EFF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19AE728-F394-4731-B300-BF2B14C3A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0409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1DAFE7-BC40-4B91-8174-753FFC8AA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2F42FC-20F9-410A-B565-BA750C7DC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261B0B1-F796-4E4E-8425-7D8BC6554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9E1747D-A77A-407E-AC1B-61E3FCA0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CE168A5-B69A-4DEA-B52A-C0A513E94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7400887-FE52-431F-B0A9-2A185823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8458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BFAA70-9C94-4678-BB63-19C2A8AAB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32D8DE8-EABB-4510-87C7-7C7B363B50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D51AD91-0CFD-4E03-82A4-401D8DD0A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E2FF59F-708D-4B44-AD6A-394D7DEA6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13B5E5D-4F6D-4421-A78C-B95659FBA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192CD36-7D4C-41C0-86D7-99DF22CF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88014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84ED5EF-F1D5-4849-A12D-2CA8432E4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D25506-77D8-4BAD-9AFF-DB345D56C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2A7E5CC-6B5D-4BCC-8245-FA26B6137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A2CF1-0EB2-4673-802D-3371233E4A77}" type="datetime2">
              <a:rPr lang="en-US" smtClean="0"/>
              <a:t>Sunday, June 6, 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D8193E2-BB9E-489F-B640-5B44227F0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A80D2C6-253A-46E1-84F5-F06AB8720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9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7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3" name="Straight Connector 69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az 3">
            <a:extLst>
              <a:ext uri="{FF2B5EF4-FFF2-40B4-BE49-F238E27FC236}">
                <a16:creationId xmlns:a16="http://schemas.microsoft.com/office/drawing/2014/main" id="{5338FEFE-1036-4F6D-B111-E7B123B8846D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58" r="2" b="2"/>
          <a:stretch/>
        </p:blipFill>
        <p:spPr bwMode="auto">
          <a:xfrm>
            <a:off x="369888" y="306388"/>
            <a:ext cx="5072063" cy="3997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3" name="Symbol zastępczy zawartości 3">
            <a:extLst>
              <a:ext uri="{FF2B5EF4-FFF2-40B4-BE49-F238E27FC236}">
                <a16:creationId xmlns:a16="http://schemas.microsoft.com/office/drawing/2014/main" id="{EFCE2AF6-AC3E-4F87-96AB-0E5F8058C2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1325" y="306388"/>
            <a:ext cx="6243638" cy="3997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E767342-296F-4442-9D5F-9D6845B2B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073" y="4756638"/>
            <a:ext cx="11139854" cy="930447"/>
          </a:xfrm>
        </p:spPr>
        <p:txBody>
          <a:bodyPr>
            <a:normAutofit/>
          </a:bodyPr>
          <a:lstStyle/>
          <a:p>
            <a:r>
              <a:rPr lang="pl-PL" sz="5400" dirty="0">
                <a:solidFill>
                  <a:schemeClr val="bg1"/>
                </a:solidFill>
                <a:latin typeface="Abadi" panose="020B0604020104020204" pitchFamily="34" charset="0"/>
              </a:rPr>
              <a:t>Wielokulturowość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2C6BF14-3EC1-4F79-9857-C9957DCD4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15698"/>
            <a:ext cx="9144000" cy="420001"/>
          </a:xfrm>
        </p:spPr>
        <p:txBody>
          <a:bodyPr>
            <a:noAutofit/>
          </a:bodyPr>
          <a:lstStyle/>
          <a:p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F5D58F"/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w </a:t>
            </a:r>
            <a:r>
              <a:rPr lang="pl-PL" sz="3200" dirty="0">
                <a:solidFill>
                  <a:srgbClr val="F5D58F"/>
                </a:solidFill>
                <a:latin typeface="Abadi" panose="020B0604020104020204" pitchFamily="34" charset="0"/>
                <a:ea typeface="+mj-ea"/>
                <a:cs typeface="+mj-cs"/>
              </a:rPr>
              <a:t>ochronie zdrowia</a:t>
            </a:r>
            <a:endParaRPr lang="pl-PL" sz="3200" dirty="0">
              <a:solidFill>
                <a:srgbClr val="F5D58F"/>
              </a:solidFill>
              <a:latin typeface="Abadi" panose="020B0604020104020204" pitchFamily="34" charset="0"/>
            </a:endParaRPr>
          </a:p>
        </p:txBody>
      </p:sp>
      <p:pic>
        <p:nvPicPr>
          <p:cNvPr id="66" name="Symbol zastępczy zawartości 5">
            <a:extLst>
              <a:ext uri="{FF2B5EF4-FFF2-40B4-BE49-F238E27FC236}">
                <a16:creationId xmlns:a16="http://schemas.microsoft.com/office/drawing/2014/main" id="{35DA5920-338B-4693-BD4C-D7B50D3DBB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7975" y="1544294"/>
            <a:ext cx="537723" cy="53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80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1CDD8E39-EA14-4679-9655-1BFF5A7B6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2" descr="Multicultural Health Care Distinction, Addressing Disparities &amp;amp; COVID-19">
            <a:extLst>
              <a:ext uri="{FF2B5EF4-FFF2-40B4-BE49-F238E27FC236}">
                <a16:creationId xmlns:a16="http://schemas.microsoft.com/office/drawing/2014/main" id="{A98310F4-C87C-460A-9504-F677D21892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AC4FE20-0337-4544-BCDE-4F567F1F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1876" y="3650859"/>
            <a:ext cx="5291753" cy="2568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b">
            <a:noAutofit/>
          </a:bodyPr>
          <a:lstStyle/>
          <a:p>
            <a:pPr algn="ctr"/>
            <a:br>
              <a:rPr lang="pl-PL" sz="2400" dirty="0">
                <a:effectLst/>
                <a:latin typeface="Abadi" panose="020B0604020104020204" pitchFamily="34" charset="0"/>
                <a:ea typeface="SegoeUI"/>
              </a:rPr>
            </a:br>
            <a:r>
              <a:rPr lang="pl-PL" sz="2400" dirty="0">
                <a:effectLst/>
                <a:latin typeface="Abadi" panose="020B0604020104020204" pitchFamily="34" charset="0"/>
                <a:ea typeface="SegoeUI"/>
              </a:rPr>
              <a:t>Globalne trendy migracyjne powodują, </a:t>
            </a:r>
            <a:br>
              <a:rPr lang="pl-PL" sz="2400" dirty="0">
                <a:effectLst/>
                <a:latin typeface="Abadi" panose="020B0604020104020204" pitchFamily="34" charset="0"/>
                <a:ea typeface="SegoeUI"/>
              </a:rPr>
            </a:br>
            <a:r>
              <a:rPr lang="pl-PL" sz="2400" dirty="0">
                <a:effectLst/>
                <a:latin typeface="Abadi" panose="020B0604020104020204" pitchFamily="34" charset="0"/>
                <a:ea typeface="SegoeUI"/>
              </a:rPr>
              <a:t>że personel medyczny coraz częściej spotyka w swojej pracy pacjentów różniących się znacznie pod względem języka, przekonań i praktyk związanych </a:t>
            </a:r>
            <a:br>
              <a:rPr lang="pl-PL" sz="2400" dirty="0">
                <a:effectLst/>
                <a:latin typeface="Abadi" panose="020B0604020104020204" pitchFamily="34" charset="0"/>
                <a:ea typeface="SegoeUI"/>
              </a:rPr>
            </a:br>
            <a:r>
              <a:rPr lang="pl-PL" sz="2400" dirty="0">
                <a:effectLst/>
                <a:latin typeface="Abadi" panose="020B0604020104020204" pitchFamily="34" charset="0"/>
                <a:ea typeface="SegoeUI"/>
              </a:rPr>
              <a:t>z chorobą oraz oczekiwań w zakresie opieki zdrowotnej</a:t>
            </a:r>
            <a:endParaRPr lang="pl-PL" sz="2400" dirty="0">
              <a:latin typeface="Abadi" panose="020B0604020104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410F9C-EC21-43E0-A180-FAD509E08AF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01709" y="5683348"/>
            <a:ext cx="5552089" cy="536477"/>
          </a:xfrm>
        </p:spPr>
        <p:txBody>
          <a:bodyPr>
            <a:normAutofit/>
          </a:bodyPr>
          <a:lstStyle/>
          <a:p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874951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1CDD8E39-EA14-4679-9655-1BFF5A7B6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2" descr="Multicultural Health Care Distinction, Addressing Disparities &amp;amp; COVID-19">
            <a:extLst>
              <a:ext uri="{FF2B5EF4-FFF2-40B4-BE49-F238E27FC236}">
                <a16:creationId xmlns:a16="http://schemas.microsoft.com/office/drawing/2014/main" id="{A98310F4-C87C-460A-9504-F677D21892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AC4FE20-0337-4544-BCDE-4F567F1F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5663" y="3429000"/>
            <a:ext cx="5552090" cy="2741295"/>
          </a:xfrm>
        </p:spPr>
        <p:txBody>
          <a:bodyPr anchor="b">
            <a:noAutofit/>
          </a:bodyPr>
          <a:lstStyle/>
          <a:p>
            <a:br>
              <a:rPr lang="pl-PL" sz="2400">
                <a:effectLst/>
                <a:latin typeface="Abadi" panose="020B0604020104020204" pitchFamily="34" charset="0"/>
                <a:ea typeface="SegoeUI"/>
              </a:rPr>
            </a:br>
            <a:endParaRPr lang="pl-PL" sz="2400" dirty="0">
              <a:latin typeface="Abadi" panose="020B0604020104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410F9C-EC21-43E0-A180-FAD509E08AF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32615" y="6196764"/>
            <a:ext cx="5885773" cy="53647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000" dirty="0">
                <a:latin typeface="Abadi" panose="020B0604020104020204" pitchFamily="34" charset="0"/>
              </a:rPr>
              <a:t>Wyzwania wielokulturowości w ochronie zdrowia?</a:t>
            </a:r>
          </a:p>
        </p:txBody>
      </p:sp>
      <p:pic>
        <p:nvPicPr>
          <p:cNvPr id="7" name="Picture 2" descr="Zespół Szpitalny. Personel Medyczny Płaski Grupy Specjalistów W Jednolite  Ilustracji Wektorowych | Premium Wektor">
            <a:extLst>
              <a:ext uri="{FF2B5EF4-FFF2-40B4-BE49-F238E27FC236}">
                <a16:creationId xmlns:a16="http://schemas.microsoft.com/office/drawing/2014/main" id="{4EA04B9D-FD12-4A90-B683-A3195A42E1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7" t="8826" r="4072" b="14651"/>
          <a:stretch/>
        </p:blipFill>
        <p:spPr bwMode="auto">
          <a:xfrm>
            <a:off x="6241967" y="3202011"/>
            <a:ext cx="4739482" cy="296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71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64E60F4-9D76-4990-8FAE-27559C538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756639"/>
            <a:ext cx="11139854" cy="73088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900" kern="1200" dirty="0" err="1">
                <a:solidFill>
                  <a:schemeClr val="bg1"/>
                </a:solidFill>
                <a:latin typeface="Abadi" panose="020B0604020104020204" pitchFamily="34" charset="0"/>
              </a:rPr>
              <a:t>Wyzwania</a:t>
            </a:r>
            <a:r>
              <a:rPr lang="pl-PL" sz="4900" kern="1200" dirty="0">
                <a:solidFill>
                  <a:schemeClr val="bg1"/>
                </a:solidFill>
                <a:latin typeface="Abadi" panose="020B0604020104020204" pitchFamily="34" charset="0"/>
              </a:rPr>
              <a:t> wielokulturowości</a:t>
            </a:r>
            <a:r>
              <a:rPr lang="en-US" sz="5400" kern="1200" dirty="0">
                <a:solidFill>
                  <a:schemeClr val="bg1"/>
                </a:solidFill>
                <a:latin typeface="Abadi" panose="020B0604020104020204" pitchFamily="34" charset="0"/>
              </a:rPr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48D70C-03BE-43E5-AD6D-9B4378F8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722769"/>
            <a:ext cx="9144000" cy="662103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pl-PL" sz="4000" b="1" kern="1200" dirty="0">
                <a:solidFill>
                  <a:srgbClr val="E5B25F"/>
                </a:solidFill>
                <a:latin typeface="Abadi" panose="020B0604020104020204" pitchFamily="34" charset="0"/>
              </a:rPr>
              <a:t>Komunikacja</a:t>
            </a:r>
            <a:endParaRPr lang="en-US" sz="4000" b="1" kern="1200" dirty="0">
              <a:solidFill>
                <a:srgbClr val="E5B25F"/>
              </a:solidFill>
              <a:latin typeface="Abadi" panose="020B0604020104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22E7E2D-B038-4E11-9E56-931AEF72F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996" y="307731"/>
            <a:ext cx="7106908" cy="399763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a 5" descr="Marketing kontur">
            <a:extLst>
              <a:ext uri="{FF2B5EF4-FFF2-40B4-BE49-F238E27FC236}">
                <a16:creationId xmlns:a16="http://schemas.microsoft.com/office/drawing/2014/main" id="{095DC92D-0E6C-4A60-A439-3C3751552F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20827" y="4953727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48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64E60F4-9D76-4990-8FAE-27559C538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 err="1">
                <a:solidFill>
                  <a:schemeClr val="bg1"/>
                </a:solidFill>
                <a:latin typeface="Abadi" panose="020B0604020104020204" pitchFamily="34" charset="0"/>
              </a:rPr>
              <a:t>Wyzwania</a:t>
            </a:r>
            <a:r>
              <a:rPr lang="pl-PL" kern="1200" dirty="0">
                <a:solidFill>
                  <a:schemeClr val="bg1"/>
                </a:solidFill>
                <a:latin typeface="Abadi" panose="020B0604020104020204" pitchFamily="34" charset="0"/>
              </a:rPr>
              <a:t> wielokulturowości</a:t>
            </a:r>
            <a:r>
              <a:rPr lang="en-US" kern="1200" dirty="0">
                <a:solidFill>
                  <a:schemeClr val="bg1"/>
                </a:solidFill>
                <a:latin typeface="Abadi" panose="020B0604020104020204" pitchFamily="34" charset="0"/>
              </a:rPr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48D70C-03BE-43E5-AD6D-9B4378F8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815698"/>
            <a:ext cx="9144000" cy="662101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US" sz="4000" b="1" kern="1200" dirty="0" err="1">
                <a:solidFill>
                  <a:srgbClr val="E5B25F"/>
                </a:solidFill>
                <a:latin typeface="Abadi" panose="020B0604020104020204" pitchFamily="34" charset="0"/>
              </a:rPr>
              <a:t>Religia</a:t>
            </a:r>
            <a:endParaRPr lang="en-US" sz="4000" b="1" kern="1200" dirty="0">
              <a:solidFill>
                <a:srgbClr val="E5B25F"/>
              </a:solidFill>
              <a:latin typeface="Abadi" panose="020B0604020104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22E7E2D-B038-4E11-9E56-931AEF72F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996" y="307731"/>
            <a:ext cx="7106908" cy="399763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a 5" descr="Płeć z wypełnieniem pełnym">
            <a:extLst>
              <a:ext uri="{FF2B5EF4-FFF2-40B4-BE49-F238E27FC236}">
                <a16:creationId xmlns:a16="http://schemas.microsoft.com/office/drawing/2014/main" id="{A0A22913-0B14-48C0-B3CD-392430F3D7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52003" y="4881936"/>
            <a:ext cx="1133327" cy="113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0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64E60F4-9D76-4990-8FAE-27559C538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 err="1">
                <a:solidFill>
                  <a:schemeClr val="bg1"/>
                </a:solidFill>
                <a:latin typeface="Abadi" panose="020B0604020104020204" pitchFamily="34" charset="0"/>
              </a:rPr>
              <a:t>Wyzwania</a:t>
            </a:r>
            <a:r>
              <a:rPr lang="pl-PL" kern="1200" dirty="0">
                <a:solidFill>
                  <a:schemeClr val="bg1"/>
                </a:solidFill>
                <a:latin typeface="Abadi" panose="020B0604020104020204" pitchFamily="34" charset="0"/>
              </a:rPr>
              <a:t> wielokulturowości</a:t>
            </a:r>
            <a:r>
              <a:rPr lang="en-US" kern="1200" dirty="0">
                <a:solidFill>
                  <a:schemeClr val="bg1"/>
                </a:solidFill>
                <a:latin typeface="Abadi" panose="020B0604020104020204" pitchFamily="34" charset="0"/>
              </a:rPr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48D70C-03BE-43E5-AD6D-9B4378F8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815698"/>
            <a:ext cx="9144000" cy="662101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pl-PL" sz="4000" b="1" dirty="0">
                <a:solidFill>
                  <a:srgbClr val="E5B25F"/>
                </a:solidFill>
                <a:latin typeface="Abadi" panose="020B0604020104020204" pitchFamily="34" charset="0"/>
              </a:rPr>
              <a:t>Obyczaje</a:t>
            </a:r>
            <a:endParaRPr lang="en-US" sz="4000" b="1" kern="1200" dirty="0">
              <a:solidFill>
                <a:srgbClr val="E5B25F"/>
              </a:solidFill>
              <a:latin typeface="Abadi" panose="020B0604020104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22E7E2D-B038-4E11-9E56-931AEF72F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996" y="307731"/>
            <a:ext cx="7106908" cy="399763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a 6" descr="Płeć z wypełnieniem pełnym">
            <a:extLst>
              <a:ext uri="{FF2B5EF4-FFF2-40B4-BE49-F238E27FC236}">
                <a16:creationId xmlns:a16="http://schemas.microsoft.com/office/drawing/2014/main" id="{DFAAEAD1-E195-43FD-86E6-28C64AC1F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52003" y="4899741"/>
            <a:ext cx="1133327" cy="113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08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64E60F4-9D76-4990-8FAE-27559C538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756639"/>
            <a:ext cx="11139854" cy="73088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 err="1">
                <a:solidFill>
                  <a:schemeClr val="bg1"/>
                </a:solidFill>
                <a:latin typeface="Abadi" panose="020B0604020104020204" pitchFamily="34" charset="0"/>
              </a:rPr>
              <a:t>Wyzwania</a:t>
            </a:r>
            <a:r>
              <a:rPr lang="pl-PL" kern="1200" dirty="0">
                <a:solidFill>
                  <a:schemeClr val="bg1"/>
                </a:solidFill>
                <a:latin typeface="Abadi" panose="020B0604020104020204" pitchFamily="34" charset="0"/>
              </a:rPr>
              <a:t> wielokulturowości</a:t>
            </a:r>
            <a:r>
              <a:rPr lang="en-US" kern="1200" dirty="0">
                <a:solidFill>
                  <a:schemeClr val="bg1"/>
                </a:solidFill>
                <a:latin typeface="Abadi" panose="020B0604020104020204" pitchFamily="34" charset="0"/>
              </a:rPr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48D70C-03BE-43E5-AD6D-9B4378F8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722769"/>
            <a:ext cx="9144000" cy="662103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pl-PL" sz="2400" b="1" kern="1200" dirty="0">
                <a:solidFill>
                  <a:srgbClr val="E5B25F"/>
                </a:solidFill>
                <a:latin typeface="Abadi" panose="020B0604020104020204" pitchFamily="34" charset="0"/>
              </a:rPr>
              <a:t>Świadomość i rozumienie pojęcia zdrowia oraz choroby, a także zasad funkcjonowania systemu medycznego</a:t>
            </a:r>
          </a:p>
          <a:p>
            <a:pPr marL="0" indent="0" algn="ctr">
              <a:buNone/>
            </a:pPr>
            <a:endParaRPr lang="en-US" sz="4000" kern="1200" dirty="0">
              <a:solidFill>
                <a:srgbClr val="E5B25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22E7E2D-B038-4E11-9E56-931AEF72F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996" y="307731"/>
            <a:ext cx="7106908" cy="399763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a 5" descr="Medyczne z wypełnieniem pełnym">
            <a:extLst>
              <a:ext uri="{FF2B5EF4-FFF2-40B4-BE49-F238E27FC236}">
                <a16:creationId xmlns:a16="http://schemas.microsoft.com/office/drawing/2014/main" id="{259559A9-8F14-4968-98B5-D57ACCFC9B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99468" y="4880291"/>
            <a:ext cx="1173529" cy="117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899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B22E7E2D-B038-4E11-9E56-931AEF72F1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4740812" y="133498"/>
            <a:ext cx="7344103" cy="3615691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64E60F4-9D76-4990-8FAE-27559C538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887" y="703385"/>
            <a:ext cx="4208861" cy="2178006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pPr algn="ctr"/>
            <a:r>
              <a:rPr lang="pl-PL" sz="3600" dirty="0">
                <a:latin typeface="Abadi" panose="020B0604020104020204" pitchFamily="34" charset="0"/>
              </a:rPr>
              <a:t>Wyzwania wielokulturowości </a:t>
            </a:r>
            <a:br>
              <a:rPr lang="pl-PL" sz="3600" dirty="0">
                <a:latin typeface="Abadi" panose="020B0604020104020204" pitchFamily="34" charset="0"/>
              </a:rPr>
            </a:br>
            <a:r>
              <a:rPr lang="pl-PL" sz="3600" dirty="0">
                <a:latin typeface="Abadi" panose="020B0604020104020204" pitchFamily="34" charset="0"/>
              </a:rPr>
              <a:t>w ochronie zdrowia?</a:t>
            </a:r>
            <a:br>
              <a:rPr lang="pl-PL" sz="3600" dirty="0">
                <a:latin typeface="Abadi" panose="020B0604020104020204" pitchFamily="34" charset="0"/>
              </a:rPr>
            </a:br>
            <a:endParaRPr lang="en-US" sz="3600" kern="1200" dirty="0">
              <a:latin typeface="Abadi" panose="020B0604020104020204" pitchFamily="34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48D70C-03BE-43E5-AD6D-9B4378F8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87" y="4108193"/>
            <a:ext cx="11436226" cy="2505321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algn="ctr">
              <a:buNone/>
            </a:pPr>
            <a:endParaRPr lang="pl-PL" kern="1200" dirty="0">
              <a:solidFill>
                <a:srgbClr val="C00000"/>
              </a:solidFill>
              <a:latin typeface="Abadi" panose="020B0604020104020204" pitchFamily="34" charset="0"/>
            </a:endParaRPr>
          </a:p>
          <a:p>
            <a:pPr marL="0" indent="0" algn="ctr">
              <a:buNone/>
            </a:pPr>
            <a:endParaRPr lang="pl-PL" kern="1200" dirty="0">
              <a:solidFill>
                <a:srgbClr val="C00000"/>
              </a:solidFill>
              <a:latin typeface="Abadi" panose="020B0604020104020204" pitchFamily="34" charset="0"/>
            </a:endParaRPr>
          </a:p>
          <a:p>
            <a:pPr marL="0" indent="0" algn="ctr">
              <a:buNone/>
            </a:pPr>
            <a:r>
              <a:rPr kumimoji="0" lang="pl-PL" sz="35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PAMIĘTAJ !!!</a:t>
            </a:r>
            <a:endParaRPr lang="pl-PL" kern="1200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pPr marL="0" indent="0" algn="ctr">
              <a:buNone/>
            </a:pPr>
            <a:r>
              <a:rPr lang="pl-PL" sz="3500" kern="1200" dirty="0">
                <a:latin typeface="Abadi" panose="020B0604020104020204" pitchFamily="34" charset="0"/>
              </a:rPr>
              <a:t>Edukacja, szczególnie </a:t>
            </a:r>
            <a:br>
              <a:rPr lang="pl-PL" sz="3500" kern="1200" dirty="0">
                <a:latin typeface="Abadi" panose="020B0604020104020204" pitchFamily="34" charset="0"/>
              </a:rPr>
            </a:br>
            <a:r>
              <a:rPr lang="pl-PL" sz="3500" kern="1200" dirty="0">
                <a:latin typeface="Abadi" panose="020B0604020104020204" pitchFamily="34" charset="0"/>
              </a:rPr>
              <a:t>w warunkach symulacji medycznej wysokiej wierności</a:t>
            </a:r>
            <a:endParaRPr lang="en-US" sz="3500" kern="1200" dirty="0">
              <a:latin typeface="Abadi" panose="020B0604020104020204" pitchFamily="34" charset="0"/>
            </a:endParaRPr>
          </a:p>
        </p:txBody>
      </p:sp>
      <p:pic>
        <p:nvPicPr>
          <p:cNvPr id="17" name="Picture 2" descr="Zespół Szpitalny. Personel Medyczny Płaski Grupy Specjalistów W Jednolite  Ilustracji Wektorowych | Premium Wektor">
            <a:extLst>
              <a:ext uri="{FF2B5EF4-FFF2-40B4-BE49-F238E27FC236}">
                <a16:creationId xmlns:a16="http://schemas.microsoft.com/office/drawing/2014/main" id="{B7944555-340D-430F-89D3-77B98B96D0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7" t="8826" r="4072" b="14651"/>
          <a:stretch/>
        </p:blipFill>
        <p:spPr bwMode="auto">
          <a:xfrm>
            <a:off x="377887" y="3125877"/>
            <a:ext cx="3792092" cy="23749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088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100</Words>
  <Application>Microsoft Office PowerPoint</Application>
  <PresentationFormat>Panoramiczny</PresentationFormat>
  <Paragraphs>21</Paragraphs>
  <Slides>8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Abadi</vt:lpstr>
      <vt:lpstr>Arial</vt:lpstr>
      <vt:lpstr>Calibri</vt:lpstr>
      <vt:lpstr>Calibri Light</vt:lpstr>
      <vt:lpstr>Motyw pakietu Office</vt:lpstr>
      <vt:lpstr>Wielokulturowość</vt:lpstr>
      <vt:lpstr> Globalne trendy migracyjne powodują,  że personel medyczny coraz częściej spotyka w swojej pracy pacjentów różniących się znacznie pod względem języka, przekonań i praktyk związanych  z chorobą oraz oczekiwań w zakresie opieki zdrowotnej</vt:lpstr>
      <vt:lpstr> </vt:lpstr>
      <vt:lpstr>Wyzwania wielokulturowości?</vt:lpstr>
      <vt:lpstr>Wyzwania wielokulturowości?</vt:lpstr>
      <vt:lpstr>Wyzwania wielokulturowości?</vt:lpstr>
      <vt:lpstr>Wyzwania wielokulturowości?</vt:lpstr>
      <vt:lpstr>Wyzwania wielokulturowości  w ochronie zdrowia?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Wyzwania wielokulturowości w praktyce medycznej</dc:title>
  <dc:creator>Elżbieta Szlenk-Czyczerska</dc:creator>
  <cp:lastModifiedBy>Elżbieta Szlenk-Czyczerska</cp:lastModifiedBy>
  <cp:revision>11</cp:revision>
  <dcterms:created xsi:type="dcterms:W3CDTF">2021-06-06T13:57:01Z</dcterms:created>
  <dcterms:modified xsi:type="dcterms:W3CDTF">2021-06-06T15:26:30Z</dcterms:modified>
</cp:coreProperties>
</file>