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60" r:id="rId2"/>
    <p:sldId id="389" r:id="rId3"/>
    <p:sldId id="323" r:id="rId4"/>
    <p:sldId id="338" r:id="rId5"/>
    <p:sldId id="339" r:id="rId6"/>
    <p:sldId id="340" r:id="rId7"/>
    <p:sldId id="342" r:id="rId8"/>
    <p:sldId id="343" r:id="rId9"/>
    <p:sldId id="344" r:id="rId10"/>
    <p:sldId id="345" r:id="rId11"/>
    <p:sldId id="403" r:id="rId12"/>
    <p:sldId id="292" r:id="rId13"/>
    <p:sldId id="347" r:id="rId14"/>
    <p:sldId id="348" r:id="rId15"/>
    <p:sldId id="349" r:id="rId16"/>
    <p:sldId id="350" r:id="rId17"/>
    <p:sldId id="351" r:id="rId18"/>
    <p:sldId id="397" r:id="rId19"/>
    <p:sldId id="353" r:id="rId20"/>
    <p:sldId id="358" r:id="rId21"/>
    <p:sldId id="359" r:id="rId22"/>
    <p:sldId id="360" r:id="rId23"/>
    <p:sldId id="361" r:id="rId24"/>
    <p:sldId id="364" r:id="rId25"/>
    <p:sldId id="365" r:id="rId26"/>
    <p:sldId id="367" r:id="rId27"/>
    <p:sldId id="369" r:id="rId28"/>
    <p:sldId id="371" r:id="rId29"/>
    <p:sldId id="346" r:id="rId30"/>
    <p:sldId id="272" r:id="rId31"/>
    <p:sldId id="396" r:id="rId32"/>
    <p:sldId id="395" r:id="rId33"/>
    <p:sldId id="273" r:id="rId34"/>
    <p:sldId id="274" r:id="rId35"/>
    <p:sldId id="275" r:id="rId36"/>
    <p:sldId id="276" r:id="rId37"/>
    <p:sldId id="279" r:id="rId38"/>
    <p:sldId id="278" r:id="rId39"/>
    <p:sldId id="277" r:id="rId40"/>
    <p:sldId id="405" r:id="rId41"/>
    <p:sldId id="404" r:id="rId42"/>
    <p:sldId id="280" r:id="rId43"/>
    <p:sldId id="374" r:id="rId44"/>
    <p:sldId id="376" r:id="rId45"/>
    <p:sldId id="377" r:id="rId46"/>
    <p:sldId id="378" r:id="rId47"/>
    <p:sldId id="379" r:id="rId48"/>
    <p:sldId id="380" r:id="rId49"/>
    <p:sldId id="381" r:id="rId50"/>
    <p:sldId id="382" r:id="rId51"/>
    <p:sldId id="384" r:id="rId52"/>
    <p:sldId id="385" r:id="rId53"/>
    <p:sldId id="386" r:id="rId54"/>
    <p:sldId id="387" r:id="rId55"/>
    <p:sldId id="401" r:id="rId56"/>
    <p:sldId id="402" r:id="rId57"/>
    <p:sldId id="372" r:id="rId58"/>
    <p:sldId id="287" r:id="rId59"/>
    <p:sldId id="281" r:id="rId60"/>
    <p:sldId id="282" r:id="rId61"/>
    <p:sldId id="283" r:id="rId62"/>
    <p:sldId id="285" r:id="rId63"/>
    <p:sldId id="288" r:id="rId6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7" autoAdjust="0"/>
  </p:normalViewPr>
  <p:slideViewPr>
    <p:cSldViewPr snapToGrid="0">
      <p:cViewPr>
        <p:scale>
          <a:sx n="71" d="100"/>
          <a:sy n="71" d="100"/>
        </p:scale>
        <p:origin x="59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9E395-58DE-4260-BCD0-4FF532092937}" type="datetimeFigureOut">
              <a:rPr lang="pl-PL" smtClean="0"/>
              <a:t>04.08.2022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5C81C-46A4-4674-AC07-FC2E1EAD66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86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5C81C-46A4-4674-AC07-FC2E1EAD66B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06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04E98-09BA-4EBD-A083-178BDD834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1BEBD6-812A-469C-A2F0-E6A53C47C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E0BFC1-842A-4400-924F-630E74DA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715AD5-14A3-4CD3-83FC-006F6F74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A56416-DAE9-4B29-9E9A-ECB33145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03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10F4D5-4D18-47EF-AF2D-08B236C3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6AF972-7E4F-4475-AE38-F31008D8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45E67-979F-45B7-A0A6-F563613D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EDCED6-9D88-4500-9E00-50EB12AD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560FB8-89B5-4E99-BD69-FAEAB864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0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C4336C3-E888-4DB5-8BB1-2A39A56E5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34C9AD4-BD4A-4B5D-B500-CA2D4D688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36EC9C-B3D0-460A-BA28-6B5DE958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2F3AE1-2AFB-43CB-A41E-FB96205C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26380C-2CBB-42A8-B5BB-B13631D3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10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31292-F3A8-4750-9439-E843EFA2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6FD248-05E3-4FE5-AED2-749F7686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7D4BF8-EAEE-47D5-9493-DD67EB53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ABA807-5445-41A8-B7E4-88B0185E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0120AC-0D6A-4C84-ACFE-FF2D3FE8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361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F1BE2F-7D43-4A68-8660-C5250FA7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7146C8-6E3A-4E25-81E2-B56BC1EFA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7FBC92-EFB1-48B5-8D56-1781FEE5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7B4DE0-5AA7-4CBC-BDB8-8799EA0A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A0FD2D-1EDB-46F9-B232-238B1E929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10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D9010-0F0B-41B9-8749-819CC9AC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EAA215-BD83-4779-8FC3-C22E7AD6D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072CF9-1BB9-4126-9559-4651D300C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AA312-8F82-413C-9CA4-612C4BDD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CD6F58-6156-49C3-A47A-6D1CA900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E178CE9-3291-4DF4-9E28-9B2EBBD0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1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742EC-2BE3-48F1-B2CD-B19B1A8A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D44BBC-9865-4205-B013-F4AECC3AF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EFA598-8586-45E3-8092-654D0DF50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C7FD523-62A7-4628-81BC-E63DA2FA9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3EBE00-5F6C-42B7-AFBA-B43F36C2C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BEDF324-D0CB-44B9-B4B3-4B16C078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5290B38-16F4-4796-86E7-2161B469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0AA7C78-1C36-423A-86ED-98A1D80A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43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E31C4-519E-4571-9398-209EDFAF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060145D-C1DC-4E84-ABEE-8320F7B9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9E62DD-422E-4E09-A611-9D0DD293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69C8274-3059-4824-A94C-59DEAE82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64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CAA7723-2CEF-45FE-965E-BC777346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FA493FB-8043-43EA-944B-3F6283ED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F2F892-877C-4240-8149-699EC44E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66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BC7DA-93B9-4469-A63C-3B802AF0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BBD681-ADBE-4E55-B2FB-018387F88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080F55B-DA8E-481D-864F-694BC3F7B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281877-CF0C-4AB1-BF55-FFFBDADE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44BE1E-3A74-4E4F-B319-EA5A243A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F4A53-B433-4DD6-BC8E-2A78434E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94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574B2-0F91-48A2-8137-A52B8F97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F113B0F-F4F7-47D7-8468-CB674F9F4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7945A1C-6130-4487-8C0E-8048E6AF1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235215-8C62-4BA5-BD77-528631FC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0D5204D-1C66-420A-A774-27880A43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D92869-0139-4213-B31A-4DB92477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62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84B8BA-DA53-49B7-99AB-1470FA2F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E1263E6-029D-4D88-8590-F006FA86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F9B34B-641E-440A-9612-A36280A7D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8B27-F0C8-4B15-9B05-580F543F0035}" type="datetimeFigureOut">
              <a:rPr lang="pl-PL" smtClean="0"/>
              <a:pPr/>
              <a:t>04.08.2022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16F3FA-0E58-4FDD-8EF0-5E5947CFA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9AC6C9-9DC2-46B3-AFBE-BA3485A7E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ioba.pl/a/23s/zasady-ubioru-mezczyzny-i-kobiety-w-islam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29D94-16AC-42E7-A3D0-05248E0F8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262" y="2183265"/>
            <a:ext cx="11467476" cy="2491469"/>
          </a:xfrm>
          <a:custGeom>
            <a:avLst/>
            <a:gdLst>
              <a:gd name="connsiteX0" fmla="*/ 0 w 11467476"/>
              <a:gd name="connsiteY0" fmla="*/ 0 h 2491469"/>
              <a:gd name="connsiteX1" fmla="*/ 458699 w 11467476"/>
              <a:gd name="connsiteY1" fmla="*/ 0 h 2491469"/>
              <a:gd name="connsiteX2" fmla="*/ 917398 w 11467476"/>
              <a:gd name="connsiteY2" fmla="*/ 0 h 2491469"/>
              <a:gd name="connsiteX3" fmla="*/ 1146748 w 11467476"/>
              <a:gd name="connsiteY3" fmla="*/ 0 h 2491469"/>
              <a:gd name="connsiteX4" fmla="*/ 1949471 w 11467476"/>
              <a:gd name="connsiteY4" fmla="*/ 0 h 2491469"/>
              <a:gd name="connsiteX5" fmla="*/ 2522845 w 11467476"/>
              <a:gd name="connsiteY5" fmla="*/ 0 h 2491469"/>
              <a:gd name="connsiteX6" fmla="*/ 2981544 w 11467476"/>
              <a:gd name="connsiteY6" fmla="*/ 0 h 2491469"/>
              <a:gd name="connsiteX7" fmla="*/ 3784267 w 11467476"/>
              <a:gd name="connsiteY7" fmla="*/ 0 h 2491469"/>
              <a:gd name="connsiteX8" fmla="*/ 4472316 w 11467476"/>
              <a:gd name="connsiteY8" fmla="*/ 0 h 2491469"/>
              <a:gd name="connsiteX9" fmla="*/ 5275039 w 11467476"/>
              <a:gd name="connsiteY9" fmla="*/ 0 h 2491469"/>
              <a:gd name="connsiteX10" fmla="*/ 5619063 w 11467476"/>
              <a:gd name="connsiteY10" fmla="*/ 0 h 2491469"/>
              <a:gd name="connsiteX11" fmla="*/ 6421787 w 11467476"/>
              <a:gd name="connsiteY11" fmla="*/ 0 h 2491469"/>
              <a:gd name="connsiteX12" fmla="*/ 7109835 w 11467476"/>
              <a:gd name="connsiteY12" fmla="*/ 0 h 2491469"/>
              <a:gd name="connsiteX13" fmla="*/ 7797884 w 11467476"/>
              <a:gd name="connsiteY13" fmla="*/ 0 h 2491469"/>
              <a:gd name="connsiteX14" fmla="*/ 8371257 w 11467476"/>
              <a:gd name="connsiteY14" fmla="*/ 0 h 2491469"/>
              <a:gd name="connsiteX15" fmla="*/ 9059306 w 11467476"/>
              <a:gd name="connsiteY15" fmla="*/ 0 h 2491469"/>
              <a:gd name="connsiteX16" fmla="*/ 9403330 w 11467476"/>
              <a:gd name="connsiteY16" fmla="*/ 0 h 2491469"/>
              <a:gd name="connsiteX17" fmla="*/ 10206054 w 11467476"/>
              <a:gd name="connsiteY17" fmla="*/ 0 h 2491469"/>
              <a:gd name="connsiteX18" fmla="*/ 10894102 w 11467476"/>
              <a:gd name="connsiteY18" fmla="*/ 0 h 2491469"/>
              <a:gd name="connsiteX19" fmla="*/ 11467476 w 11467476"/>
              <a:gd name="connsiteY19" fmla="*/ 0 h 2491469"/>
              <a:gd name="connsiteX20" fmla="*/ 11467476 w 11467476"/>
              <a:gd name="connsiteY20" fmla="*/ 548123 h 2491469"/>
              <a:gd name="connsiteX21" fmla="*/ 11467476 w 11467476"/>
              <a:gd name="connsiteY21" fmla="*/ 1021502 h 2491469"/>
              <a:gd name="connsiteX22" fmla="*/ 11467476 w 11467476"/>
              <a:gd name="connsiteY22" fmla="*/ 1469967 h 2491469"/>
              <a:gd name="connsiteX23" fmla="*/ 11467476 w 11467476"/>
              <a:gd name="connsiteY23" fmla="*/ 1893516 h 2491469"/>
              <a:gd name="connsiteX24" fmla="*/ 11467476 w 11467476"/>
              <a:gd name="connsiteY24" fmla="*/ 2491469 h 2491469"/>
              <a:gd name="connsiteX25" fmla="*/ 10664753 w 11467476"/>
              <a:gd name="connsiteY25" fmla="*/ 2491469 h 2491469"/>
              <a:gd name="connsiteX26" fmla="*/ 9976704 w 11467476"/>
              <a:gd name="connsiteY26" fmla="*/ 2491469 h 2491469"/>
              <a:gd name="connsiteX27" fmla="*/ 9747355 w 11467476"/>
              <a:gd name="connsiteY27" fmla="*/ 2491469 h 2491469"/>
              <a:gd name="connsiteX28" fmla="*/ 9173981 w 11467476"/>
              <a:gd name="connsiteY28" fmla="*/ 2491469 h 2491469"/>
              <a:gd name="connsiteX29" fmla="*/ 8829957 w 11467476"/>
              <a:gd name="connsiteY29" fmla="*/ 2491469 h 2491469"/>
              <a:gd name="connsiteX30" fmla="*/ 8485932 w 11467476"/>
              <a:gd name="connsiteY30" fmla="*/ 2491469 h 2491469"/>
              <a:gd name="connsiteX31" fmla="*/ 8141908 w 11467476"/>
              <a:gd name="connsiteY31" fmla="*/ 2491469 h 2491469"/>
              <a:gd name="connsiteX32" fmla="*/ 7683209 w 11467476"/>
              <a:gd name="connsiteY32" fmla="*/ 2491469 h 2491469"/>
              <a:gd name="connsiteX33" fmla="*/ 6880486 w 11467476"/>
              <a:gd name="connsiteY33" fmla="*/ 2491469 h 2491469"/>
              <a:gd name="connsiteX34" fmla="*/ 6651136 w 11467476"/>
              <a:gd name="connsiteY34" fmla="*/ 2491469 h 2491469"/>
              <a:gd name="connsiteX35" fmla="*/ 5848413 w 11467476"/>
              <a:gd name="connsiteY35" fmla="*/ 2491469 h 2491469"/>
              <a:gd name="connsiteX36" fmla="*/ 5619063 w 11467476"/>
              <a:gd name="connsiteY36" fmla="*/ 2491469 h 2491469"/>
              <a:gd name="connsiteX37" fmla="*/ 4816340 w 11467476"/>
              <a:gd name="connsiteY37" fmla="*/ 2491469 h 2491469"/>
              <a:gd name="connsiteX38" fmla="*/ 4128291 w 11467476"/>
              <a:gd name="connsiteY38" fmla="*/ 2491469 h 2491469"/>
              <a:gd name="connsiteX39" fmla="*/ 3440243 w 11467476"/>
              <a:gd name="connsiteY39" fmla="*/ 2491469 h 2491469"/>
              <a:gd name="connsiteX40" fmla="*/ 2637519 w 11467476"/>
              <a:gd name="connsiteY40" fmla="*/ 2491469 h 2491469"/>
              <a:gd name="connsiteX41" fmla="*/ 2293495 w 11467476"/>
              <a:gd name="connsiteY41" fmla="*/ 2491469 h 2491469"/>
              <a:gd name="connsiteX42" fmla="*/ 1720121 w 11467476"/>
              <a:gd name="connsiteY42" fmla="*/ 2491469 h 2491469"/>
              <a:gd name="connsiteX43" fmla="*/ 1261422 w 11467476"/>
              <a:gd name="connsiteY43" fmla="*/ 2491469 h 2491469"/>
              <a:gd name="connsiteX44" fmla="*/ 917398 w 11467476"/>
              <a:gd name="connsiteY44" fmla="*/ 2491469 h 2491469"/>
              <a:gd name="connsiteX45" fmla="*/ 688049 w 11467476"/>
              <a:gd name="connsiteY45" fmla="*/ 2491469 h 2491469"/>
              <a:gd name="connsiteX46" fmla="*/ 0 w 11467476"/>
              <a:gd name="connsiteY46" fmla="*/ 2491469 h 2491469"/>
              <a:gd name="connsiteX47" fmla="*/ 0 w 11467476"/>
              <a:gd name="connsiteY47" fmla="*/ 1943346 h 2491469"/>
              <a:gd name="connsiteX48" fmla="*/ 0 w 11467476"/>
              <a:gd name="connsiteY48" fmla="*/ 1395223 h 2491469"/>
              <a:gd name="connsiteX49" fmla="*/ 0 w 11467476"/>
              <a:gd name="connsiteY49" fmla="*/ 921844 h 2491469"/>
              <a:gd name="connsiteX50" fmla="*/ 0 w 11467476"/>
              <a:gd name="connsiteY50" fmla="*/ 0 h 249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467476" h="2491469" fill="none" extrusionOk="0">
                <a:moveTo>
                  <a:pt x="0" y="0"/>
                </a:moveTo>
                <a:cubicBezTo>
                  <a:pt x="112060" y="-16784"/>
                  <a:pt x="299082" y="51423"/>
                  <a:pt x="458699" y="0"/>
                </a:cubicBezTo>
                <a:cubicBezTo>
                  <a:pt x="618316" y="-51423"/>
                  <a:pt x="708789" y="14190"/>
                  <a:pt x="917398" y="0"/>
                </a:cubicBezTo>
                <a:cubicBezTo>
                  <a:pt x="1126007" y="-14190"/>
                  <a:pt x="1096074" y="12603"/>
                  <a:pt x="1146748" y="0"/>
                </a:cubicBezTo>
                <a:cubicBezTo>
                  <a:pt x="1197422" y="-12603"/>
                  <a:pt x="1593159" y="92208"/>
                  <a:pt x="1949471" y="0"/>
                </a:cubicBezTo>
                <a:cubicBezTo>
                  <a:pt x="2305783" y="-92208"/>
                  <a:pt x="2256197" y="31519"/>
                  <a:pt x="2522845" y="0"/>
                </a:cubicBezTo>
                <a:cubicBezTo>
                  <a:pt x="2789493" y="-31519"/>
                  <a:pt x="2758492" y="20785"/>
                  <a:pt x="2981544" y="0"/>
                </a:cubicBezTo>
                <a:cubicBezTo>
                  <a:pt x="3204596" y="-20785"/>
                  <a:pt x="3620624" y="25276"/>
                  <a:pt x="3784267" y="0"/>
                </a:cubicBezTo>
                <a:cubicBezTo>
                  <a:pt x="3947910" y="-25276"/>
                  <a:pt x="4311355" y="49702"/>
                  <a:pt x="4472316" y="0"/>
                </a:cubicBezTo>
                <a:cubicBezTo>
                  <a:pt x="4633277" y="-49702"/>
                  <a:pt x="4978020" y="27639"/>
                  <a:pt x="5275039" y="0"/>
                </a:cubicBezTo>
                <a:cubicBezTo>
                  <a:pt x="5572058" y="-27639"/>
                  <a:pt x="5513594" y="16890"/>
                  <a:pt x="5619063" y="0"/>
                </a:cubicBezTo>
                <a:cubicBezTo>
                  <a:pt x="5724532" y="-16890"/>
                  <a:pt x="6024811" y="5710"/>
                  <a:pt x="6421787" y="0"/>
                </a:cubicBezTo>
                <a:cubicBezTo>
                  <a:pt x="6818763" y="-5710"/>
                  <a:pt x="6929665" y="25893"/>
                  <a:pt x="7109835" y="0"/>
                </a:cubicBezTo>
                <a:cubicBezTo>
                  <a:pt x="7290005" y="-25893"/>
                  <a:pt x="7470236" y="67850"/>
                  <a:pt x="7797884" y="0"/>
                </a:cubicBezTo>
                <a:cubicBezTo>
                  <a:pt x="8125532" y="-67850"/>
                  <a:pt x="8176139" y="38673"/>
                  <a:pt x="8371257" y="0"/>
                </a:cubicBezTo>
                <a:cubicBezTo>
                  <a:pt x="8566375" y="-38673"/>
                  <a:pt x="8801329" y="12348"/>
                  <a:pt x="9059306" y="0"/>
                </a:cubicBezTo>
                <a:cubicBezTo>
                  <a:pt x="9317283" y="-12348"/>
                  <a:pt x="9253205" y="16307"/>
                  <a:pt x="9403330" y="0"/>
                </a:cubicBezTo>
                <a:cubicBezTo>
                  <a:pt x="9553455" y="-16307"/>
                  <a:pt x="9995546" y="67039"/>
                  <a:pt x="10206054" y="0"/>
                </a:cubicBezTo>
                <a:cubicBezTo>
                  <a:pt x="10416562" y="-67039"/>
                  <a:pt x="10738967" y="40554"/>
                  <a:pt x="10894102" y="0"/>
                </a:cubicBezTo>
                <a:cubicBezTo>
                  <a:pt x="11049237" y="-40554"/>
                  <a:pt x="11210188" y="2815"/>
                  <a:pt x="11467476" y="0"/>
                </a:cubicBezTo>
                <a:cubicBezTo>
                  <a:pt x="11519712" y="195299"/>
                  <a:pt x="11465879" y="412080"/>
                  <a:pt x="11467476" y="548123"/>
                </a:cubicBezTo>
                <a:cubicBezTo>
                  <a:pt x="11469073" y="684166"/>
                  <a:pt x="11448617" y="831568"/>
                  <a:pt x="11467476" y="1021502"/>
                </a:cubicBezTo>
                <a:cubicBezTo>
                  <a:pt x="11486335" y="1211436"/>
                  <a:pt x="11439326" y="1320745"/>
                  <a:pt x="11467476" y="1469967"/>
                </a:cubicBezTo>
                <a:cubicBezTo>
                  <a:pt x="11495626" y="1619190"/>
                  <a:pt x="11442395" y="1775292"/>
                  <a:pt x="11467476" y="1893516"/>
                </a:cubicBezTo>
                <a:cubicBezTo>
                  <a:pt x="11492557" y="2011740"/>
                  <a:pt x="11439980" y="2306067"/>
                  <a:pt x="11467476" y="2491469"/>
                </a:cubicBezTo>
                <a:cubicBezTo>
                  <a:pt x="11226467" y="2526042"/>
                  <a:pt x="10827507" y="2458756"/>
                  <a:pt x="10664753" y="2491469"/>
                </a:cubicBezTo>
                <a:cubicBezTo>
                  <a:pt x="10501999" y="2524182"/>
                  <a:pt x="10261726" y="2479857"/>
                  <a:pt x="9976704" y="2491469"/>
                </a:cubicBezTo>
                <a:cubicBezTo>
                  <a:pt x="9691682" y="2503081"/>
                  <a:pt x="9831753" y="2472439"/>
                  <a:pt x="9747355" y="2491469"/>
                </a:cubicBezTo>
                <a:cubicBezTo>
                  <a:pt x="9662957" y="2510499"/>
                  <a:pt x="9362129" y="2478234"/>
                  <a:pt x="9173981" y="2491469"/>
                </a:cubicBezTo>
                <a:cubicBezTo>
                  <a:pt x="8985833" y="2504704"/>
                  <a:pt x="8986383" y="2460827"/>
                  <a:pt x="8829957" y="2491469"/>
                </a:cubicBezTo>
                <a:cubicBezTo>
                  <a:pt x="8673531" y="2522111"/>
                  <a:pt x="8574383" y="2465543"/>
                  <a:pt x="8485932" y="2491469"/>
                </a:cubicBezTo>
                <a:cubicBezTo>
                  <a:pt x="8397481" y="2517395"/>
                  <a:pt x="8304702" y="2463172"/>
                  <a:pt x="8141908" y="2491469"/>
                </a:cubicBezTo>
                <a:cubicBezTo>
                  <a:pt x="7979114" y="2519766"/>
                  <a:pt x="7897972" y="2447748"/>
                  <a:pt x="7683209" y="2491469"/>
                </a:cubicBezTo>
                <a:cubicBezTo>
                  <a:pt x="7468446" y="2535190"/>
                  <a:pt x="7231963" y="2395450"/>
                  <a:pt x="6880486" y="2491469"/>
                </a:cubicBezTo>
                <a:cubicBezTo>
                  <a:pt x="6529009" y="2587488"/>
                  <a:pt x="6706873" y="2466244"/>
                  <a:pt x="6651136" y="2491469"/>
                </a:cubicBezTo>
                <a:cubicBezTo>
                  <a:pt x="6595399" y="2516694"/>
                  <a:pt x="6235129" y="2405477"/>
                  <a:pt x="5848413" y="2491469"/>
                </a:cubicBezTo>
                <a:cubicBezTo>
                  <a:pt x="5461697" y="2577461"/>
                  <a:pt x="5672072" y="2468296"/>
                  <a:pt x="5619063" y="2491469"/>
                </a:cubicBezTo>
                <a:cubicBezTo>
                  <a:pt x="5566054" y="2514642"/>
                  <a:pt x="5084546" y="2411318"/>
                  <a:pt x="4816340" y="2491469"/>
                </a:cubicBezTo>
                <a:cubicBezTo>
                  <a:pt x="4548134" y="2571620"/>
                  <a:pt x="4461511" y="2424439"/>
                  <a:pt x="4128291" y="2491469"/>
                </a:cubicBezTo>
                <a:cubicBezTo>
                  <a:pt x="3795071" y="2558499"/>
                  <a:pt x="3600865" y="2462610"/>
                  <a:pt x="3440243" y="2491469"/>
                </a:cubicBezTo>
                <a:cubicBezTo>
                  <a:pt x="3279621" y="2520328"/>
                  <a:pt x="3034883" y="2486179"/>
                  <a:pt x="2637519" y="2491469"/>
                </a:cubicBezTo>
                <a:cubicBezTo>
                  <a:pt x="2240155" y="2496759"/>
                  <a:pt x="2435763" y="2453296"/>
                  <a:pt x="2293495" y="2491469"/>
                </a:cubicBezTo>
                <a:cubicBezTo>
                  <a:pt x="2151227" y="2529642"/>
                  <a:pt x="1915537" y="2464870"/>
                  <a:pt x="1720121" y="2491469"/>
                </a:cubicBezTo>
                <a:cubicBezTo>
                  <a:pt x="1524705" y="2518068"/>
                  <a:pt x="1489927" y="2464653"/>
                  <a:pt x="1261422" y="2491469"/>
                </a:cubicBezTo>
                <a:cubicBezTo>
                  <a:pt x="1032917" y="2518285"/>
                  <a:pt x="1042982" y="2466650"/>
                  <a:pt x="917398" y="2491469"/>
                </a:cubicBezTo>
                <a:cubicBezTo>
                  <a:pt x="791814" y="2516288"/>
                  <a:pt x="782711" y="2473502"/>
                  <a:pt x="688049" y="2491469"/>
                </a:cubicBezTo>
                <a:cubicBezTo>
                  <a:pt x="593387" y="2509436"/>
                  <a:pt x="174343" y="2486046"/>
                  <a:pt x="0" y="2491469"/>
                </a:cubicBezTo>
                <a:cubicBezTo>
                  <a:pt x="-53116" y="2354691"/>
                  <a:pt x="14438" y="2163536"/>
                  <a:pt x="0" y="1943346"/>
                </a:cubicBezTo>
                <a:cubicBezTo>
                  <a:pt x="-14438" y="1723156"/>
                  <a:pt x="56478" y="1603734"/>
                  <a:pt x="0" y="1395223"/>
                </a:cubicBezTo>
                <a:cubicBezTo>
                  <a:pt x="-56478" y="1186712"/>
                  <a:pt x="6980" y="1138507"/>
                  <a:pt x="0" y="921844"/>
                </a:cubicBezTo>
                <a:cubicBezTo>
                  <a:pt x="-6980" y="705181"/>
                  <a:pt x="58242" y="321220"/>
                  <a:pt x="0" y="0"/>
                </a:cubicBezTo>
                <a:close/>
              </a:path>
              <a:path w="11467476" h="2491469" stroke="0" extrusionOk="0">
                <a:moveTo>
                  <a:pt x="0" y="0"/>
                </a:moveTo>
                <a:cubicBezTo>
                  <a:pt x="100906" y="-2498"/>
                  <a:pt x="194884" y="19359"/>
                  <a:pt x="344024" y="0"/>
                </a:cubicBezTo>
                <a:cubicBezTo>
                  <a:pt x="493164" y="-19359"/>
                  <a:pt x="872738" y="20682"/>
                  <a:pt x="1032073" y="0"/>
                </a:cubicBezTo>
                <a:cubicBezTo>
                  <a:pt x="1191408" y="-20682"/>
                  <a:pt x="1341200" y="58259"/>
                  <a:pt x="1605447" y="0"/>
                </a:cubicBezTo>
                <a:cubicBezTo>
                  <a:pt x="1869694" y="-58259"/>
                  <a:pt x="1762365" y="23275"/>
                  <a:pt x="1834796" y="0"/>
                </a:cubicBezTo>
                <a:cubicBezTo>
                  <a:pt x="1907227" y="-23275"/>
                  <a:pt x="2012913" y="35278"/>
                  <a:pt x="2178820" y="0"/>
                </a:cubicBezTo>
                <a:cubicBezTo>
                  <a:pt x="2344727" y="-35278"/>
                  <a:pt x="2409088" y="17182"/>
                  <a:pt x="2522845" y="0"/>
                </a:cubicBezTo>
                <a:cubicBezTo>
                  <a:pt x="2636603" y="-17182"/>
                  <a:pt x="3093533" y="15364"/>
                  <a:pt x="3325568" y="0"/>
                </a:cubicBezTo>
                <a:cubicBezTo>
                  <a:pt x="3557603" y="-15364"/>
                  <a:pt x="3683619" y="565"/>
                  <a:pt x="3784267" y="0"/>
                </a:cubicBezTo>
                <a:cubicBezTo>
                  <a:pt x="3884915" y="-565"/>
                  <a:pt x="3928288" y="1362"/>
                  <a:pt x="4013617" y="0"/>
                </a:cubicBezTo>
                <a:cubicBezTo>
                  <a:pt x="4098946" y="-1362"/>
                  <a:pt x="4648840" y="392"/>
                  <a:pt x="4816340" y="0"/>
                </a:cubicBezTo>
                <a:cubicBezTo>
                  <a:pt x="4983840" y="-392"/>
                  <a:pt x="5285972" y="35845"/>
                  <a:pt x="5619063" y="0"/>
                </a:cubicBezTo>
                <a:cubicBezTo>
                  <a:pt x="5952154" y="-35845"/>
                  <a:pt x="6058755" y="30573"/>
                  <a:pt x="6421787" y="0"/>
                </a:cubicBezTo>
                <a:cubicBezTo>
                  <a:pt x="6784819" y="-30573"/>
                  <a:pt x="6695304" y="3991"/>
                  <a:pt x="6765811" y="0"/>
                </a:cubicBezTo>
                <a:cubicBezTo>
                  <a:pt x="6836318" y="-3991"/>
                  <a:pt x="7077077" y="30815"/>
                  <a:pt x="7224510" y="0"/>
                </a:cubicBezTo>
                <a:cubicBezTo>
                  <a:pt x="7371943" y="-30815"/>
                  <a:pt x="7630264" y="28592"/>
                  <a:pt x="7912558" y="0"/>
                </a:cubicBezTo>
                <a:cubicBezTo>
                  <a:pt x="8194852" y="-28592"/>
                  <a:pt x="8101931" y="3861"/>
                  <a:pt x="8256583" y="0"/>
                </a:cubicBezTo>
                <a:cubicBezTo>
                  <a:pt x="8411236" y="-3861"/>
                  <a:pt x="8649358" y="79753"/>
                  <a:pt x="8944631" y="0"/>
                </a:cubicBezTo>
                <a:cubicBezTo>
                  <a:pt x="9239904" y="-79753"/>
                  <a:pt x="9202005" y="11346"/>
                  <a:pt x="9403330" y="0"/>
                </a:cubicBezTo>
                <a:cubicBezTo>
                  <a:pt x="9604655" y="-11346"/>
                  <a:pt x="9597214" y="1881"/>
                  <a:pt x="9747355" y="0"/>
                </a:cubicBezTo>
                <a:cubicBezTo>
                  <a:pt x="9897496" y="-1881"/>
                  <a:pt x="9949427" y="3423"/>
                  <a:pt x="10091379" y="0"/>
                </a:cubicBezTo>
                <a:cubicBezTo>
                  <a:pt x="10233331" y="-3423"/>
                  <a:pt x="10330593" y="26627"/>
                  <a:pt x="10435403" y="0"/>
                </a:cubicBezTo>
                <a:cubicBezTo>
                  <a:pt x="10540213" y="-26627"/>
                  <a:pt x="11021895" y="106619"/>
                  <a:pt x="11467476" y="0"/>
                </a:cubicBezTo>
                <a:cubicBezTo>
                  <a:pt x="11493845" y="243142"/>
                  <a:pt x="11409041" y="282184"/>
                  <a:pt x="11467476" y="548123"/>
                </a:cubicBezTo>
                <a:cubicBezTo>
                  <a:pt x="11525911" y="814062"/>
                  <a:pt x="11454936" y="907477"/>
                  <a:pt x="11467476" y="1046417"/>
                </a:cubicBezTo>
                <a:cubicBezTo>
                  <a:pt x="11480016" y="1185357"/>
                  <a:pt x="11444205" y="1292458"/>
                  <a:pt x="11467476" y="1519796"/>
                </a:cubicBezTo>
                <a:cubicBezTo>
                  <a:pt x="11490747" y="1747134"/>
                  <a:pt x="11354086" y="2107831"/>
                  <a:pt x="11467476" y="2491469"/>
                </a:cubicBezTo>
                <a:cubicBezTo>
                  <a:pt x="11254987" y="2522861"/>
                  <a:pt x="11210786" y="2454350"/>
                  <a:pt x="11008777" y="2491469"/>
                </a:cubicBezTo>
                <a:cubicBezTo>
                  <a:pt x="10806768" y="2528588"/>
                  <a:pt x="10564076" y="2425989"/>
                  <a:pt x="10206054" y="2491469"/>
                </a:cubicBezTo>
                <a:cubicBezTo>
                  <a:pt x="9848032" y="2556949"/>
                  <a:pt x="10078712" y="2485879"/>
                  <a:pt x="9976704" y="2491469"/>
                </a:cubicBezTo>
                <a:cubicBezTo>
                  <a:pt x="9874696" y="2497059"/>
                  <a:pt x="9531232" y="2446049"/>
                  <a:pt x="9288656" y="2491469"/>
                </a:cubicBezTo>
                <a:cubicBezTo>
                  <a:pt x="9046080" y="2536889"/>
                  <a:pt x="8924610" y="2436952"/>
                  <a:pt x="8829957" y="2491469"/>
                </a:cubicBezTo>
                <a:cubicBezTo>
                  <a:pt x="8735304" y="2545986"/>
                  <a:pt x="8567754" y="2466267"/>
                  <a:pt x="8485932" y="2491469"/>
                </a:cubicBezTo>
                <a:cubicBezTo>
                  <a:pt x="8404111" y="2516671"/>
                  <a:pt x="8336092" y="2482904"/>
                  <a:pt x="8256583" y="2491469"/>
                </a:cubicBezTo>
                <a:cubicBezTo>
                  <a:pt x="8177074" y="2500034"/>
                  <a:pt x="8070148" y="2467842"/>
                  <a:pt x="7912558" y="2491469"/>
                </a:cubicBezTo>
                <a:cubicBezTo>
                  <a:pt x="7754968" y="2515096"/>
                  <a:pt x="7683199" y="2438732"/>
                  <a:pt x="7453859" y="2491469"/>
                </a:cubicBezTo>
                <a:cubicBezTo>
                  <a:pt x="7224519" y="2544206"/>
                  <a:pt x="7265029" y="2462452"/>
                  <a:pt x="7109835" y="2491469"/>
                </a:cubicBezTo>
                <a:cubicBezTo>
                  <a:pt x="6954641" y="2520486"/>
                  <a:pt x="6701080" y="2451068"/>
                  <a:pt x="6307112" y="2491469"/>
                </a:cubicBezTo>
                <a:cubicBezTo>
                  <a:pt x="5913144" y="2531870"/>
                  <a:pt x="6173803" y="2486959"/>
                  <a:pt x="6077762" y="2491469"/>
                </a:cubicBezTo>
                <a:cubicBezTo>
                  <a:pt x="5981721" y="2495979"/>
                  <a:pt x="5665471" y="2411934"/>
                  <a:pt x="5275039" y="2491469"/>
                </a:cubicBezTo>
                <a:cubicBezTo>
                  <a:pt x="4884607" y="2571004"/>
                  <a:pt x="4729185" y="2439674"/>
                  <a:pt x="4472316" y="2491469"/>
                </a:cubicBezTo>
                <a:cubicBezTo>
                  <a:pt x="4215447" y="2543264"/>
                  <a:pt x="3886528" y="2420679"/>
                  <a:pt x="3669592" y="2491469"/>
                </a:cubicBezTo>
                <a:cubicBezTo>
                  <a:pt x="3452656" y="2562259"/>
                  <a:pt x="3545453" y="2470167"/>
                  <a:pt x="3440243" y="2491469"/>
                </a:cubicBezTo>
                <a:cubicBezTo>
                  <a:pt x="3335033" y="2512771"/>
                  <a:pt x="2905229" y="2473311"/>
                  <a:pt x="2637519" y="2491469"/>
                </a:cubicBezTo>
                <a:cubicBezTo>
                  <a:pt x="2369809" y="2509627"/>
                  <a:pt x="2458221" y="2473561"/>
                  <a:pt x="2293495" y="2491469"/>
                </a:cubicBezTo>
                <a:cubicBezTo>
                  <a:pt x="2128769" y="2509377"/>
                  <a:pt x="2037609" y="2468492"/>
                  <a:pt x="1949471" y="2491469"/>
                </a:cubicBezTo>
                <a:cubicBezTo>
                  <a:pt x="1861333" y="2514446"/>
                  <a:pt x="1551828" y="2464800"/>
                  <a:pt x="1376097" y="2491469"/>
                </a:cubicBezTo>
                <a:cubicBezTo>
                  <a:pt x="1200366" y="2518138"/>
                  <a:pt x="1072943" y="2453332"/>
                  <a:pt x="802723" y="2491469"/>
                </a:cubicBezTo>
                <a:cubicBezTo>
                  <a:pt x="532503" y="2529606"/>
                  <a:pt x="357253" y="2400198"/>
                  <a:pt x="0" y="2491469"/>
                </a:cubicBezTo>
                <a:cubicBezTo>
                  <a:pt x="-49874" y="2320407"/>
                  <a:pt x="23211" y="2179008"/>
                  <a:pt x="0" y="2043005"/>
                </a:cubicBezTo>
                <a:cubicBezTo>
                  <a:pt x="-23211" y="1907002"/>
                  <a:pt x="28099" y="1734355"/>
                  <a:pt x="0" y="1519796"/>
                </a:cubicBezTo>
                <a:cubicBezTo>
                  <a:pt x="-28099" y="1305237"/>
                  <a:pt x="26991" y="1196985"/>
                  <a:pt x="0" y="996588"/>
                </a:cubicBezTo>
                <a:cubicBezTo>
                  <a:pt x="-26991" y="796191"/>
                  <a:pt x="16581" y="749588"/>
                  <a:pt x="0" y="548123"/>
                </a:cubicBezTo>
                <a:cubicBezTo>
                  <a:pt x="-16581" y="346659"/>
                  <a:pt x="22574" y="156060"/>
                  <a:pt x="0" y="0"/>
                </a:cubicBezTo>
                <a:close/>
              </a:path>
            </a:pathLst>
          </a:custGeom>
          <a:ln w="28575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3687003179">
                  <ask:type>
                    <ask:lineSketchScribble/>
                  </ask:type>
                </ask:lineSketchStyleProps>
              </a:ext>
            </a:extLst>
          </a:ln>
          <a:effectLst/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Ujednolicenie postępowania terapeutycznego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i optymalne metody komunikacji zespołów interdyscyplinarnych zalecane wobec pacjentów odmiennej kultury i religii,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pacjentów z chorobą rzadką oraz znajdujących się w sytuacji niestandardowej       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D8157D-3021-42C7-92E9-D985D8C5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01193"/>
            <a:ext cx="9144000" cy="719528"/>
          </a:xfrm>
        </p:spPr>
        <p:txBody>
          <a:bodyPr/>
          <a:lstStyle/>
          <a:p>
            <a:pPr lvl="0"/>
            <a:r>
              <a:rPr lang="pl-PL" dirty="0">
                <a:solidFill>
                  <a:prstClr val="black"/>
                </a:solidFill>
              </a:rPr>
              <a:t>Grant Agreement no: 2019-1-PL01-KA203-065205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07C8C16-499C-7BB6-0959-65A7E1A5C7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rcRect b="17236"/>
          <a:stretch/>
        </p:blipFill>
        <p:spPr>
          <a:xfrm>
            <a:off x="-3050" y="39848"/>
            <a:ext cx="12192000" cy="1282707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0372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308485"/>
            <a:ext cx="10904095" cy="4348510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dirty="0">
                <a:solidFill>
                  <a:prstClr val="black"/>
                </a:solidFill>
              </a:rPr>
              <a:t>Wyznania religii chrześcijańskiej </a:t>
            </a:r>
            <a:r>
              <a:rPr lang="pl-PL" b="1" dirty="0">
                <a:solidFill>
                  <a:prstClr val="black"/>
                </a:solidFill>
              </a:rPr>
              <a:t>preferują bezpośredni dialog</a:t>
            </a:r>
            <a:r>
              <a:rPr lang="pl-PL" dirty="0">
                <a:solidFill>
                  <a:prstClr val="black"/>
                </a:solidFill>
              </a:rPr>
              <a:t> jako najpopularniejszą formę komunikacji. </a:t>
            </a:r>
          </a:p>
          <a:p>
            <a:pPr lvl="0" algn="ctr">
              <a:buNone/>
            </a:pPr>
            <a:r>
              <a:rPr lang="pl-PL" b="1" i="1" dirty="0">
                <a:solidFill>
                  <a:srgbClr val="002060"/>
                </a:solidFill>
              </a:rPr>
              <a:t>Istotne różnice pomiędzy wyznaniem Protestanckim a Katolickim i Prawosławnym (względem hospitalizacji):   </a:t>
            </a:r>
            <a:r>
              <a:rPr lang="pl-PL" b="1" i="1" dirty="0"/>
              <a:t> </a:t>
            </a:r>
            <a:endParaRPr lang="pl-PL" b="1" dirty="0"/>
          </a:p>
          <a:p>
            <a:pPr lvl="0"/>
            <a:r>
              <a:rPr lang="pl-PL" b="1" i="1" dirty="0">
                <a:solidFill>
                  <a:prstClr val="black"/>
                </a:solidFill>
              </a:rPr>
              <a:t> </a:t>
            </a:r>
            <a:r>
              <a:rPr lang="pl-PL" dirty="0">
                <a:solidFill>
                  <a:prstClr val="black"/>
                </a:solidFill>
              </a:rPr>
              <a:t>Protestanci nigdy nie oddają czci Matce Boga.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Jako jedyni uznają i przyzwalają na zastosowanie metody In Vitro wśród małżeństw zmagających się z niepłodnością.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 W Kościele tym przyjmuje się aktualność darów uzdrawiania natury nadnaturalnej.           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 Chrzest następuje tylko i wyłącznie za świadomą zgodą katechumena. 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A7FDD44-81EC-DC16-D082-0F483A3E1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0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766" y="638819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83051" y="635023"/>
            <a:ext cx="10904095" cy="6018175"/>
          </a:xfrm>
        </p:spPr>
        <p:txBody>
          <a:bodyPr>
            <a:normAutofit fontScale="55000" lnSpcReduction="20000"/>
          </a:bodyPr>
          <a:lstStyle/>
          <a:p>
            <a:endParaRPr lang="pl-PL" sz="3300" dirty="0"/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Wolniewicz B. O chrześcijaństwie, W: B. Wolniewicz, Filozofia i wartości, t. IV. </a:t>
            </a:r>
            <a:b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Wydawnictwa Uniwersytetu Warszawskiego, Warszawa, 2016; s. 203-223. </a:t>
            </a: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Wolniewicz B. O idei losu, W: B. Wolniewicz, Filozofia i wartości, t. IV. Wydawnictwa Uniwersytetu Warszawskiego; Warszawa 2016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s. 247-259. </a:t>
            </a: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Tanner N. Krótka historia Kościoła katolickiego. Nowe spojrzenie. Wydawnictwo WAM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Kraków 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2011; s. 42-86.</a:t>
            </a: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GUS. Wyniki Narodowego Spisu Powszechnego Ludności i Mieszkań 2011. Podstawowe informacje o sytuacji demograficzno-społecznej ludności Polski oraz zasobach mieszkaniowych. Warszawa 2012; s. 105-107.  </a:t>
            </a:r>
          </a:p>
          <a:p>
            <a:pPr>
              <a:lnSpc>
                <a:spcPct val="107000"/>
              </a:lnSpc>
            </a:pPr>
            <a:r>
              <a:rPr lang="en-BZ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Mazanec</a:t>
            </a:r>
            <a:r>
              <a:rPr lang="en-BZ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P., 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Tyler </a:t>
            </a:r>
            <a:r>
              <a:rPr lang="en-BZ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</a:t>
            </a:r>
            <a:r>
              <a:rPr lang="en-BZ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Considerations in End-of-Live Care: how ethnicity, age, and spirituality affect decisions when death is imminent. 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Am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erican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Journal of Nurs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2003; 3: 50-58. </a:t>
            </a:r>
          </a:p>
          <a:p>
            <a:pPr>
              <a:lnSpc>
                <a:spcPct val="107000"/>
              </a:lnSpc>
            </a:pPr>
            <a:r>
              <a:rPr lang="pl-PL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Mitropolit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Joakinij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 Sliwen. Prawosławny katechizm i duchowe rady. Wydawnictwo Synodu Bułgarskiej Cerkwi Prawosławnej; Sofia 2006. </a:t>
            </a: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Pruszyński J. Potrzeby i oczekiwania przedstawicieli różnych religii w okresie choroby. Terapia 2006; 1(174): 53-57.</a:t>
            </a:r>
          </a:p>
          <a:p>
            <a:pPr>
              <a:lnSpc>
                <a:spcPct val="107000"/>
              </a:lnSpc>
            </a:pP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Romanowicz W. Współczesne oblicze polskiego prawosławia. Collegium Wydziału Nauk Humanistycznych i Społecznych AMW, Państwowa Szkoła Wyższa w Białej Podlaskiej 2015; 3: 159-180.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Kuprianowicz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G. Prawosławie w Polsce od 1918 roku do współczesności, [w:] Prawosławie. Światło ze Wschodu. Leśniewski K. (red.).</a:t>
            </a:r>
            <a:r>
              <a:rPr lang="pl-PL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Lublin 2009; s. 786.</a:t>
            </a:r>
            <a:endParaRPr lang="pl-PL" sz="2900" b="1" dirty="0"/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57F9AED-6545-4D49-B296-7F627A1D0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2D3FA716-0E45-AFA3-7DDC-E8D4EF8CB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819" y="-54042"/>
            <a:ext cx="1853345" cy="18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2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815477 w 8413652"/>
              <a:gd name="connsiteY1" fmla="*/ 0 h 1156120"/>
              <a:gd name="connsiteX2" fmla="*/ 1378545 w 8413652"/>
              <a:gd name="connsiteY2" fmla="*/ 0 h 1156120"/>
              <a:gd name="connsiteX3" fmla="*/ 2109885 w 8413652"/>
              <a:gd name="connsiteY3" fmla="*/ 0 h 1156120"/>
              <a:gd name="connsiteX4" fmla="*/ 2588816 w 8413652"/>
              <a:gd name="connsiteY4" fmla="*/ 0 h 1156120"/>
              <a:gd name="connsiteX5" fmla="*/ 3320157 w 8413652"/>
              <a:gd name="connsiteY5" fmla="*/ 0 h 1156120"/>
              <a:gd name="connsiteX6" fmla="*/ 3714951 w 8413652"/>
              <a:gd name="connsiteY6" fmla="*/ 0 h 1156120"/>
              <a:gd name="connsiteX7" fmla="*/ 4362155 w 8413652"/>
              <a:gd name="connsiteY7" fmla="*/ 0 h 1156120"/>
              <a:gd name="connsiteX8" fmla="*/ 5009359 w 8413652"/>
              <a:gd name="connsiteY8" fmla="*/ 0 h 1156120"/>
              <a:gd name="connsiteX9" fmla="*/ 5656563 w 8413652"/>
              <a:gd name="connsiteY9" fmla="*/ 0 h 1156120"/>
              <a:gd name="connsiteX10" fmla="*/ 6219630 w 8413652"/>
              <a:gd name="connsiteY10" fmla="*/ 0 h 1156120"/>
              <a:gd name="connsiteX11" fmla="*/ 6614425 w 8413652"/>
              <a:gd name="connsiteY11" fmla="*/ 0 h 1156120"/>
              <a:gd name="connsiteX12" fmla="*/ 7093356 w 8413652"/>
              <a:gd name="connsiteY12" fmla="*/ 0 h 1156120"/>
              <a:gd name="connsiteX13" fmla="*/ 8413652 w 8413652"/>
              <a:gd name="connsiteY13" fmla="*/ 0 h 1156120"/>
              <a:gd name="connsiteX14" fmla="*/ 8413652 w 8413652"/>
              <a:gd name="connsiteY14" fmla="*/ 543376 h 1156120"/>
              <a:gd name="connsiteX15" fmla="*/ 8413652 w 8413652"/>
              <a:gd name="connsiteY15" fmla="*/ 1156120 h 1156120"/>
              <a:gd name="connsiteX16" fmla="*/ 8018858 w 8413652"/>
              <a:gd name="connsiteY16" fmla="*/ 1156120 h 1156120"/>
              <a:gd name="connsiteX17" fmla="*/ 7203381 w 8413652"/>
              <a:gd name="connsiteY17" fmla="*/ 1156120 h 1156120"/>
              <a:gd name="connsiteX18" fmla="*/ 6387903 w 8413652"/>
              <a:gd name="connsiteY18" fmla="*/ 1156120 h 1156120"/>
              <a:gd name="connsiteX19" fmla="*/ 5993109 w 8413652"/>
              <a:gd name="connsiteY19" fmla="*/ 1156120 h 1156120"/>
              <a:gd name="connsiteX20" fmla="*/ 5261769 w 8413652"/>
              <a:gd name="connsiteY20" fmla="*/ 1156120 h 1156120"/>
              <a:gd name="connsiteX21" fmla="*/ 4698701 w 8413652"/>
              <a:gd name="connsiteY21" fmla="*/ 1156120 h 1156120"/>
              <a:gd name="connsiteX22" fmla="*/ 3883224 w 8413652"/>
              <a:gd name="connsiteY22" fmla="*/ 1156120 h 1156120"/>
              <a:gd name="connsiteX23" fmla="*/ 3320157 w 8413652"/>
              <a:gd name="connsiteY23" fmla="*/ 1156120 h 1156120"/>
              <a:gd name="connsiteX24" fmla="*/ 2588816 w 8413652"/>
              <a:gd name="connsiteY24" fmla="*/ 1156120 h 1156120"/>
              <a:gd name="connsiteX25" fmla="*/ 1773339 w 8413652"/>
              <a:gd name="connsiteY25" fmla="*/ 1156120 h 1156120"/>
              <a:gd name="connsiteX26" fmla="*/ 1210271 w 8413652"/>
              <a:gd name="connsiteY26" fmla="*/ 1156120 h 1156120"/>
              <a:gd name="connsiteX27" fmla="*/ 815477 w 8413652"/>
              <a:gd name="connsiteY27" fmla="*/ 1156120 h 1156120"/>
              <a:gd name="connsiteX28" fmla="*/ 0 w 8413652"/>
              <a:gd name="connsiteY28" fmla="*/ 1156120 h 1156120"/>
              <a:gd name="connsiteX29" fmla="*/ 0 w 8413652"/>
              <a:gd name="connsiteY29" fmla="*/ 566499 h 1156120"/>
              <a:gd name="connsiteX30" fmla="*/ 0 w 8413652"/>
              <a:gd name="connsiteY30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338650" y="-28234"/>
                  <a:pt x="450005" y="-20035"/>
                  <a:pt x="815477" y="0"/>
                </a:cubicBezTo>
                <a:cubicBezTo>
                  <a:pt x="1180949" y="20035"/>
                  <a:pt x="1207898" y="6752"/>
                  <a:pt x="1378545" y="0"/>
                </a:cubicBezTo>
                <a:cubicBezTo>
                  <a:pt x="1549192" y="-6752"/>
                  <a:pt x="1758362" y="-28832"/>
                  <a:pt x="2109885" y="0"/>
                </a:cubicBezTo>
                <a:cubicBezTo>
                  <a:pt x="2461408" y="28832"/>
                  <a:pt x="2364907" y="-3785"/>
                  <a:pt x="2588816" y="0"/>
                </a:cubicBezTo>
                <a:cubicBezTo>
                  <a:pt x="2812725" y="3785"/>
                  <a:pt x="3099651" y="9362"/>
                  <a:pt x="3320157" y="0"/>
                </a:cubicBezTo>
                <a:cubicBezTo>
                  <a:pt x="3540663" y="-9362"/>
                  <a:pt x="3560380" y="13964"/>
                  <a:pt x="3714951" y="0"/>
                </a:cubicBezTo>
                <a:cubicBezTo>
                  <a:pt x="3869522" y="-13964"/>
                  <a:pt x="4116551" y="30092"/>
                  <a:pt x="4362155" y="0"/>
                </a:cubicBezTo>
                <a:cubicBezTo>
                  <a:pt x="4607759" y="-30092"/>
                  <a:pt x="4869234" y="-28"/>
                  <a:pt x="5009359" y="0"/>
                </a:cubicBezTo>
                <a:cubicBezTo>
                  <a:pt x="5149484" y="28"/>
                  <a:pt x="5388681" y="-818"/>
                  <a:pt x="5656563" y="0"/>
                </a:cubicBezTo>
                <a:cubicBezTo>
                  <a:pt x="5924445" y="818"/>
                  <a:pt x="6052878" y="-15827"/>
                  <a:pt x="6219630" y="0"/>
                </a:cubicBezTo>
                <a:cubicBezTo>
                  <a:pt x="6386382" y="15827"/>
                  <a:pt x="6457348" y="6925"/>
                  <a:pt x="6614425" y="0"/>
                </a:cubicBezTo>
                <a:cubicBezTo>
                  <a:pt x="6771502" y="-6925"/>
                  <a:pt x="6856190" y="-13125"/>
                  <a:pt x="7093356" y="0"/>
                </a:cubicBezTo>
                <a:cubicBezTo>
                  <a:pt x="7330522" y="13125"/>
                  <a:pt x="8009787" y="42585"/>
                  <a:pt x="8413652" y="0"/>
                </a:cubicBezTo>
                <a:cubicBezTo>
                  <a:pt x="8426674" y="221873"/>
                  <a:pt x="8387559" y="303563"/>
                  <a:pt x="8413652" y="543376"/>
                </a:cubicBezTo>
                <a:cubicBezTo>
                  <a:pt x="8439745" y="783189"/>
                  <a:pt x="8426977" y="882252"/>
                  <a:pt x="8413652" y="1156120"/>
                </a:cubicBezTo>
                <a:cubicBezTo>
                  <a:pt x="8225104" y="1152106"/>
                  <a:pt x="8140704" y="1158538"/>
                  <a:pt x="8018858" y="1156120"/>
                </a:cubicBezTo>
                <a:cubicBezTo>
                  <a:pt x="7897012" y="1153702"/>
                  <a:pt x="7584507" y="1154672"/>
                  <a:pt x="7203381" y="1156120"/>
                </a:cubicBezTo>
                <a:cubicBezTo>
                  <a:pt x="6822255" y="1157568"/>
                  <a:pt x="6752846" y="1137806"/>
                  <a:pt x="6387903" y="1156120"/>
                </a:cubicBezTo>
                <a:cubicBezTo>
                  <a:pt x="6022960" y="1174434"/>
                  <a:pt x="6117418" y="1143261"/>
                  <a:pt x="5993109" y="1156120"/>
                </a:cubicBezTo>
                <a:cubicBezTo>
                  <a:pt x="5868800" y="1168979"/>
                  <a:pt x="5443127" y="1147307"/>
                  <a:pt x="5261769" y="1156120"/>
                </a:cubicBezTo>
                <a:cubicBezTo>
                  <a:pt x="5080411" y="1164933"/>
                  <a:pt x="4829418" y="1170729"/>
                  <a:pt x="4698701" y="1156120"/>
                </a:cubicBezTo>
                <a:cubicBezTo>
                  <a:pt x="4567984" y="1141511"/>
                  <a:pt x="4118154" y="1184532"/>
                  <a:pt x="3883224" y="1156120"/>
                </a:cubicBezTo>
                <a:cubicBezTo>
                  <a:pt x="3648294" y="1127708"/>
                  <a:pt x="3475892" y="1174907"/>
                  <a:pt x="3320157" y="1156120"/>
                </a:cubicBezTo>
                <a:cubicBezTo>
                  <a:pt x="3164422" y="1137333"/>
                  <a:pt x="2847768" y="1152588"/>
                  <a:pt x="2588816" y="1156120"/>
                </a:cubicBezTo>
                <a:cubicBezTo>
                  <a:pt x="2329864" y="1159652"/>
                  <a:pt x="2064914" y="1189332"/>
                  <a:pt x="1773339" y="1156120"/>
                </a:cubicBezTo>
                <a:cubicBezTo>
                  <a:pt x="1481764" y="1122908"/>
                  <a:pt x="1485959" y="1146704"/>
                  <a:pt x="1210271" y="1156120"/>
                </a:cubicBezTo>
                <a:cubicBezTo>
                  <a:pt x="934583" y="1165536"/>
                  <a:pt x="999764" y="1164249"/>
                  <a:pt x="815477" y="1156120"/>
                </a:cubicBezTo>
                <a:cubicBezTo>
                  <a:pt x="631190" y="1147991"/>
                  <a:pt x="282109" y="1145553"/>
                  <a:pt x="0" y="1156120"/>
                </a:cubicBezTo>
                <a:cubicBezTo>
                  <a:pt x="-10075" y="1010715"/>
                  <a:pt x="5935" y="788761"/>
                  <a:pt x="0" y="566499"/>
                </a:cubicBezTo>
                <a:cubicBezTo>
                  <a:pt x="-5935" y="344237"/>
                  <a:pt x="22166" y="228111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190749" y="13949"/>
                  <a:pt x="365208" y="4334"/>
                  <a:pt x="563067" y="0"/>
                </a:cubicBezTo>
                <a:cubicBezTo>
                  <a:pt x="760926" y="-4334"/>
                  <a:pt x="1035575" y="-18997"/>
                  <a:pt x="1210271" y="0"/>
                </a:cubicBezTo>
                <a:cubicBezTo>
                  <a:pt x="1384967" y="18997"/>
                  <a:pt x="1698543" y="-2130"/>
                  <a:pt x="1857475" y="0"/>
                </a:cubicBezTo>
                <a:cubicBezTo>
                  <a:pt x="2016407" y="2130"/>
                  <a:pt x="2180490" y="21175"/>
                  <a:pt x="2420543" y="0"/>
                </a:cubicBezTo>
                <a:cubicBezTo>
                  <a:pt x="2660596" y="-21175"/>
                  <a:pt x="2833698" y="-12485"/>
                  <a:pt x="3236020" y="0"/>
                </a:cubicBezTo>
                <a:cubicBezTo>
                  <a:pt x="3638342" y="12485"/>
                  <a:pt x="3531475" y="-10722"/>
                  <a:pt x="3714951" y="0"/>
                </a:cubicBezTo>
                <a:cubicBezTo>
                  <a:pt x="3898427" y="10722"/>
                  <a:pt x="4178123" y="21100"/>
                  <a:pt x="4446291" y="0"/>
                </a:cubicBezTo>
                <a:cubicBezTo>
                  <a:pt x="4714459" y="-21100"/>
                  <a:pt x="4714076" y="20101"/>
                  <a:pt x="4925222" y="0"/>
                </a:cubicBezTo>
                <a:cubicBezTo>
                  <a:pt x="5136368" y="-20101"/>
                  <a:pt x="5394548" y="38204"/>
                  <a:pt x="5740699" y="0"/>
                </a:cubicBezTo>
                <a:cubicBezTo>
                  <a:pt x="6086850" y="-38204"/>
                  <a:pt x="6029840" y="-23721"/>
                  <a:pt x="6303767" y="0"/>
                </a:cubicBezTo>
                <a:cubicBezTo>
                  <a:pt x="6577694" y="23721"/>
                  <a:pt x="6594724" y="18929"/>
                  <a:pt x="6782698" y="0"/>
                </a:cubicBezTo>
                <a:cubicBezTo>
                  <a:pt x="6970672" y="-18929"/>
                  <a:pt x="7165492" y="-9057"/>
                  <a:pt x="7261629" y="0"/>
                </a:cubicBezTo>
                <a:cubicBezTo>
                  <a:pt x="7357766" y="9057"/>
                  <a:pt x="7590073" y="2221"/>
                  <a:pt x="7824696" y="0"/>
                </a:cubicBezTo>
                <a:cubicBezTo>
                  <a:pt x="8059319" y="-2221"/>
                  <a:pt x="8212376" y="23391"/>
                  <a:pt x="8413652" y="0"/>
                </a:cubicBezTo>
                <a:cubicBezTo>
                  <a:pt x="8399171" y="243949"/>
                  <a:pt x="8427119" y="467387"/>
                  <a:pt x="8413652" y="589621"/>
                </a:cubicBezTo>
                <a:cubicBezTo>
                  <a:pt x="8400185" y="711855"/>
                  <a:pt x="8439580" y="998388"/>
                  <a:pt x="8413652" y="1156120"/>
                </a:cubicBezTo>
                <a:cubicBezTo>
                  <a:pt x="8083948" y="1177830"/>
                  <a:pt x="7996017" y="1170091"/>
                  <a:pt x="7682311" y="1156120"/>
                </a:cubicBezTo>
                <a:cubicBezTo>
                  <a:pt x="7368605" y="1142149"/>
                  <a:pt x="7370888" y="1150135"/>
                  <a:pt x="7203381" y="1156120"/>
                </a:cubicBezTo>
                <a:cubicBezTo>
                  <a:pt x="7035874" y="1162106"/>
                  <a:pt x="6993471" y="1152769"/>
                  <a:pt x="6808586" y="1156120"/>
                </a:cubicBezTo>
                <a:cubicBezTo>
                  <a:pt x="6623702" y="1159471"/>
                  <a:pt x="6391643" y="1154980"/>
                  <a:pt x="5993109" y="1156120"/>
                </a:cubicBezTo>
                <a:cubicBezTo>
                  <a:pt x="5594575" y="1157260"/>
                  <a:pt x="5640159" y="1183347"/>
                  <a:pt x="5430042" y="1156120"/>
                </a:cubicBezTo>
                <a:cubicBezTo>
                  <a:pt x="5219925" y="1128893"/>
                  <a:pt x="4858438" y="1178213"/>
                  <a:pt x="4614565" y="1156120"/>
                </a:cubicBezTo>
                <a:cubicBezTo>
                  <a:pt x="4370692" y="1134027"/>
                  <a:pt x="4290501" y="1166182"/>
                  <a:pt x="4051497" y="1156120"/>
                </a:cubicBezTo>
                <a:cubicBezTo>
                  <a:pt x="3812493" y="1146058"/>
                  <a:pt x="3845352" y="1148494"/>
                  <a:pt x="3656703" y="1156120"/>
                </a:cubicBezTo>
                <a:cubicBezTo>
                  <a:pt x="3468054" y="1163746"/>
                  <a:pt x="3176605" y="1159754"/>
                  <a:pt x="2925362" y="1156120"/>
                </a:cubicBezTo>
                <a:cubicBezTo>
                  <a:pt x="2674119" y="1152486"/>
                  <a:pt x="2572833" y="1151020"/>
                  <a:pt x="2446431" y="1156120"/>
                </a:cubicBezTo>
                <a:cubicBezTo>
                  <a:pt x="2320029" y="1161220"/>
                  <a:pt x="2160344" y="1156818"/>
                  <a:pt x="1967500" y="1156120"/>
                </a:cubicBezTo>
                <a:cubicBezTo>
                  <a:pt x="1774656" y="1155422"/>
                  <a:pt x="1604124" y="1137207"/>
                  <a:pt x="1320296" y="1156120"/>
                </a:cubicBezTo>
                <a:cubicBezTo>
                  <a:pt x="1036468" y="1175033"/>
                  <a:pt x="932663" y="1157870"/>
                  <a:pt x="757229" y="1156120"/>
                </a:cubicBezTo>
                <a:cubicBezTo>
                  <a:pt x="581795" y="1154370"/>
                  <a:pt x="335107" y="1168993"/>
                  <a:pt x="0" y="1156120"/>
                </a:cubicBezTo>
                <a:cubicBezTo>
                  <a:pt x="23459" y="1029637"/>
                  <a:pt x="27608" y="718528"/>
                  <a:pt x="0" y="578060"/>
                </a:cubicBezTo>
                <a:cubicBezTo>
                  <a:pt x="-27608" y="437592"/>
                  <a:pt x="7784" y="234606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1762375898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Chrześcijański </a:t>
            </a:r>
            <a:b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Zbór Świadków Jehowy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D98E63F-CF80-4048-899A-42C6A514D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5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1903751"/>
            <a:ext cx="10904095" cy="458699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Jeżeli pacjent/pacjentka jest Świadkiem Jehowy</a:t>
            </a:r>
            <a:r>
              <a:rPr lang="pl-PL" b="1" dirty="0"/>
              <a:t>, koniecznym jest udokumentowanie tego faktu.</a:t>
            </a:r>
          </a:p>
          <a:p>
            <a:r>
              <a:rPr lang="pl-PL" dirty="0"/>
              <a:t>Świadkowie Jehowy </a:t>
            </a:r>
            <a:r>
              <a:rPr lang="pl-PL" b="1" dirty="0"/>
              <a:t>kładą duży nacisk na ochronę zdrowia</a:t>
            </a:r>
            <a:r>
              <a:rPr lang="pl-PL" dirty="0"/>
              <a:t>, w razie choroby lub wypadku oczekują jak najlepszej opieki i chętnie godzą się na większość metod leczenia.</a:t>
            </a:r>
          </a:p>
          <a:p>
            <a:r>
              <a:rPr lang="pl-PL" dirty="0"/>
              <a:t>Świadkowie Jehowy </a:t>
            </a:r>
            <a:r>
              <a:rPr lang="pl-PL" b="1" dirty="0"/>
              <a:t>nie spożywają krwi i nie wyrażają zgody na transfuzję. </a:t>
            </a:r>
            <a:r>
              <a:rPr lang="pl-PL" dirty="0"/>
              <a:t>Należy przeprowadzić rozmowę z pacjentem/pacjentką na temat tego, jakie produkty krwiopochodne są możliwe do zaakceptowania i jakie metody alternatywne są dostępne.</a:t>
            </a:r>
          </a:p>
          <a:p>
            <a:r>
              <a:rPr lang="pl-PL" dirty="0"/>
              <a:t>Należy</a:t>
            </a:r>
            <a:r>
              <a:rPr lang="pl-PL" b="1" dirty="0"/>
              <a:t> korzystać z alternatywnych wobec transfuzji strategii </a:t>
            </a:r>
            <a:r>
              <a:rPr lang="pl-PL" dirty="0"/>
              <a:t>(odpowiednie kombinacje leków, sprzętu i różnych technik w celu zmniejszenia lub uniknięcia utraty krwi i pobudzenia </a:t>
            </a:r>
            <a:r>
              <a:rPr lang="pl-PL" dirty="0" err="1"/>
              <a:t>krwiotworzenia</a:t>
            </a:r>
            <a:r>
              <a:rPr lang="pl-PL" dirty="0"/>
              <a:t>). 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B042C6-54F9-33FE-F923-712DF92FF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12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Poglądy Świadków Jehowy co do użycia frakcji uzyskanych z podstawowych składników krwi znacznie się między sobą różnią. Należy</a:t>
            </a:r>
            <a:r>
              <a:rPr lang="pl-PL" sz="2600" b="1" dirty="0"/>
              <a:t> upewnić, jaką decyzję podjął w tej sprawie każdy pacjent.</a:t>
            </a:r>
          </a:p>
          <a:p>
            <a:r>
              <a:rPr lang="pl-PL" sz="2600" b="1" dirty="0"/>
              <a:t>Stosowanie ujednoliconych procedur, </a:t>
            </a:r>
            <a:r>
              <a:rPr lang="pl-PL" sz="2600" dirty="0"/>
              <a:t>takich jak świadoma zgoda wymieniająca różne metody alternatywne, pozwoli lekarzowi zrozumieć swoiste potrzeby pacjentów/pacjentek tego wyznania oraz zapewni, że ich życzenia będą respektowane oraz zostanie osiągnięty najlepszy możliwy wynik.</a:t>
            </a:r>
          </a:p>
          <a:p>
            <a:r>
              <a:rPr lang="pl-PL" sz="2600" dirty="0"/>
              <a:t>Konieczne jes</a:t>
            </a:r>
            <a:r>
              <a:rPr lang="pl-PL" sz="2600" b="1" dirty="0"/>
              <a:t>t dokładnie poinformowanie pacjenta Świadka Jehowy o rozpoznaniu, rokowaniu i zaleceniach co do leczenia</a:t>
            </a:r>
            <a:r>
              <a:rPr lang="pl-PL" sz="2600" dirty="0"/>
              <a:t>, aby mógł podejmować w tych sprawach świadome decyzje. 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628A653-41B5-0868-A411-7BC877DB4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3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Świadkowie Jehowy przygotowują i noszą przy sobie dokument </a:t>
            </a:r>
            <a:r>
              <a:rPr lang="pl-PL" sz="2600" b="1" dirty="0"/>
              <a:t>Dyspozycje i pełnomocnictwo w sprawie opieki zdrowotnej </a:t>
            </a:r>
            <a:r>
              <a:rPr lang="pl-PL" sz="2600" dirty="0"/>
              <a:t>– zawiera on osobiste dyspozycje pacjenta w sprawie opieki zdrowotnej oraz ustanawia pełnomocnika upoważnionego do działania w imieniu pacjenta, jeśli ten nie będzie do tego zdolny. </a:t>
            </a:r>
          </a:p>
          <a:p>
            <a:r>
              <a:rPr lang="pl-PL" sz="2600" b="1" dirty="0"/>
              <a:t>Pracownicy ochrony zdrowia muszą respektować </a:t>
            </a:r>
            <a:r>
              <a:rPr lang="pl-PL" sz="2600" dirty="0"/>
              <a:t>zawarte w nim decyzje pacjenta dotyczące odmowy przyjęcia krwi oraz uszanować prawo pełnomocnika do podejmowania decyzji w imieniu nieprzytomnego pacjenta.</a:t>
            </a:r>
          </a:p>
          <a:p>
            <a:r>
              <a:rPr lang="pl-PL" sz="2600" b="1" dirty="0"/>
              <a:t>Odmowa zgody na przetoczenie krwi, formularz ustanowienia pełnomocnika medycznego oraz plan opieki</a:t>
            </a:r>
            <a:r>
              <a:rPr lang="pl-PL" sz="2600" dirty="0"/>
              <a:t>, wszystkie te dokumenty powinny zostać omówione, podpisane i dołączone do historii choroby.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C6D237F-8CD1-37E6-D5B5-56D880E56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04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/>
          </a:bodyPr>
          <a:lstStyle/>
          <a:p>
            <a:endParaRPr lang="pl-PL" sz="2600" dirty="0"/>
          </a:p>
          <a:p>
            <a:r>
              <a:rPr lang="pl-PL" sz="2600" b="1" dirty="0"/>
              <a:t>Rodzice mają ustawowe i naturalne prawo </a:t>
            </a:r>
            <a:r>
              <a:rPr lang="pl-PL" sz="2600" dirty="0"/>
              <a:t>podejmowania decyzji do leczenia za swoje małoletnie dzieci.</a:t>
            </a:r>
          </a:p>
          <a:p>
            <a:r>
              <a:rPr lang="pl-PL" sz="2600" dirty="0"/>
              <a:t>Pacjentka Świadek Jehowy będąca w ciąży, </a:t>
            </a:r>
            <a:r>
              <a:rPr lang="pl-PL" sz="2600" b="1" dirty="0"/>
              <a:t>powinna być co najmniej raz skonsultowana bez osób towarzyszących</a:t>
            </a:r>
            <a:r>
              <a:rPr lang="pl-PL" sz="2600" dirty="0"/>
              <a:t>, aby sprawdzić, jakie życzenia wyrazi samodzielnie.</a:t>
            </a:r>
          </a:p>
          <a:p>
            <a:r>
              <a:rPr lang="pl-PL" sz="2600" dirty="0"/>
              <a:t>Świadkowie Jehowy </a:t>
            </a:r>
            <a:r>
              <a:rPr lang="pl-PL" sz="2600" b="1" dirty="0"/>
              <a:t>wymagają nieco odmiennego postępowania położniczego z powodu braku akceptacji stosowania produktów krwiopochodnych.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8B84986-2F0B-3351-94F8-E9794F1A3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459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/>
          </a:bodyPr>
          <a:lstStyle/>
          <a:p>
            <a:endParaRPr lang="pl-PL" sz="2600" dirty="0"/>
          </a:p>
          <a:p>
            <a:r>
              <a:rPr lang="pl-PL" sz="2600" dirty="0"/>
              <a:t>W sytuacji, gdy podczas porodu trzeba wybrać między życiem matki a życiem dziecka, </a:t>
            </a:r>
            <a:r>
              <a:rPr lang="pl-PL" sz="2600" b="1" dirty="0"/>
              <a:t>decyzję podejmują rodzice lub prawni opiekunowie.</a:t>
            </a:r>
          </a:p>
          <a:p>
            <a:r>
              <a:rPr lang="pl-PL" sz="2600" dirty="0"/>
              <a:t>Współwyznawcom, którzy są chorzy lub przebywają w szpitalu, </a:t>
            </a:r>
            <a:br>
              <a:rPr lang="pl-PL" sz="2600" dirty="0"/>
            </a:br>
            <a:r>
              <a:rPr lang="pl-PL" sz="2600" dirty="0"/>
              <a:t>Świadkowie Jehowy niosą duchowe pokrzepienie i praktyczną pomoc. </a:t>
            </a:r>
            <a:br>
              <a:rPr lang="pl-PL" sz="2600" dirty="0"/>
            </a:br>
            <a:r>
              <a:rPr lang="pl-PL" sz="2600" dirty="0"/>
              <a:t>Należy </a:t>
            </a:r>
            <a:r>
              <a:rPr lang="pl-PL" sz="2600" b="1" dirty="0"/>
              <a:t>umożliwić takie odwiedziny.</a:t>
            </a:r>
          </a:p>
          <a:p>
            <a:r>
              <a:rPr lang="pl-PL" sz="2600" dirty="0"/>
              <a:t>Wszystkie osoby udzielające opieki medycznej Świadkom Jehowy </a:t>
            </a:r>
            <a:r>
              <a:rPr lang="pl-PL" sz="2600" b="1" dirty="0"/>
              <a:t>powinny zgadzać się z planem opieki, w tym z nieprzetaczaniem krwi wbrew ich woli.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DD5B429-E9E3-172B-F960-2AEE49DFF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7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766" y="638819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638819"/>
            <a:ext cx="10904095" cy="6018175"/>
          </a:xfrm>
        </p:spPr>
        <p:txBody>
          <a:bodyPr>
            <a:normAutofit fontScale="25000" lnSpcReduction="20000"/>
          </a:bodyPr>
          <a:lstStyle/>
          <a:p>
            <a:endParaRPr lang="pl-PL" sz="33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r>
              <a:rPr lang="pl-PL" sz="7200" dirty="0"/>
              <a:t>JW. ORG. Świadkowie Jehowy. Zawsze bądź blisko Jehowy. Polish (</a:t>
            </a:r>
            <a:r>
              <a:rPr lang="pl-PL" sz="7200" dirty="0" err="1"/>
              <a:t>Ivs</a:t>
            </a:r>
            <a:r>
              <a:rPr lang="pl-PL" sz="7200" dirty="0"/>
              <a:t>-P) 2019; 119-13.1. </a:t>
            </a:r>
            <a:br>
              <a:rPr lang="pl-PL" sz="7200" dirty="0"/>
            </a:br>
            <a:r>
              <a:rPr lang="pl-PL" sz="7200" dirty="0"/>
              <a:t>Dostęp: 12.12.2019. Adres: URL: https://www.jw.org/pl/biblioteka/książki/zawsze-badz-blisko-jehowy/uciekajcie-od-niemoralnosci/</a:t>
            </a:r>
          </a:p>
          <a:p>
            <a:r>
              <a:rPr lang="pl-PL" sz="7200" dirty="0"/>
              <a:t>Świadkowie Jehowy w Polsce. Służba Informacji o Szpitalach. Opieka medyczna nad pacjentem-Świadkiem Jehowy [w:] Pacjent „Inny” wyzwaniem opieki medycznej. Krajewska-Kułak E., Guzowski A., </a:t>
            </a:r>
            <a:r>
              <a:rPr lang="pl-PL" sz="7200" dirty="0" err="1"/>
              <a:t>Bejda</a:t>
            </a:r>
            <a:r>
              <a:rPr lang="pl-PL" sz="7200" dirty="0"/>
              <a:t> G., </a:t>
            </a:r>
            <a:r>
              <a:rPr lang="pl-PL" sz="7200" dirty="0" err="1"/>
              <a:t>Lankau</a:t>
            </a:r>
            <a:r>
              <a:rPr lang="pl-PL" sz="7200" dirty="0"/>
              <a:t> A. (red.). Wydawnictwo Naukowe Silva Rerum. Poznań 2016; s. 615-627.</a:t>
            </a:r>
          </a:p>
          <a:p>
            <a:r>
              <a:rPr lang="pl-PL" sz="7200" dirty="0"/>
              <a:t>Mirza F.G., </a:t>
            </a:r>
            <a:r>
              <a:rPr lang="pl-PL" sz="7200" dirty="0" err="1"/>
              <a:t>Gyamfi</a:t>
            </a:r>
            <a:r>
              <a:rPr lang="pl-PL" sz="7200" dirty="0"/>
              <a:t> C. Prowadzenie ciąży u świadków Jehowy. Ginekologia po dyplomie 2011; (1): 39-44. Dostęp: 12.12.2019. Adres: URL: https://podyplomie.pl/publish/system/articles/pdfarticles/000/013/036/original/39-44.pdf?1472132586</a:t>
            </a:r>
          </a:p>
          <a:p>
            <a:r>
              <a:rPr lang="pl-PL" sz="7200" dirty="0"/>
              <a:t>Czystość – dlaczego jest tak ważna ? Strażnica. Grudzień 2008. Dostęp: 10.01.2020. Adres: URL: https://www.jw.org/pl/biblioteka/czasopisma/wp20081201/Czystość-dlaczego-jest-tak-ważna/</a:t>
            </a:r>
          </a:p>
          <a:p>
            <a:r>
              <a:rPr lang="pl-PL" sz="7200" dirty="0"/>
              <a:t>Czy twój wygląd przynosi chwałę Bogu ? Strażnica. Wrzesień 2016; 17-21.</a:t>
            </a:r>
          </a:p>
          <a:p>
            <a:r>
              <a:rPr lang="pl-PL" sz="7200" dirty="0"/>
              <a:t>Zdrowie fizyczne i odporność psychiczna. „Przebudźcie się!” 2018; 1: 6-7.</a:t>
            </a:r>
          </a:p>
          <a:p>
            <a:r>
              <a:rPr lang="pl-PL" sz="7200" dirty="0"/>
              <a:t>Sposoby na lepsze zdrowie. „Przebudźcie się!”. Czerwiec 2015; 3-7. Dostęp: 10.01.2020. Adres: URL: https://www.jw.org/pl/biblioteka/czasopisma/g201506/sposoby-na-lepsze-zdrowie/  </a:t>
            </a:r>
          </a:p>
          <a:p>
            <a:r>
              <a:rPr lang="pl-PL" sz="7200" dirty="0"/>
              <a:t>JW.ORG. Świadkowie Jehowy. Stanowisko religijne i etyczne w kwestii opieki zdrowotnej. Dostęp: 17.03.2020. Adres: URL: https://www.jw.org/pl/medical-library/strategie-materialy-do-pobrania/stanowisko-religijne-etyczne-w-kwestii-opieki-zdrowotnej/</a:t>
            </a:r>
          </a:p>
          <a:p>
            <a:r>
              <a:rPr lang="pl-PL" sz="7200" dirty="0"/>
              <a:t>JW. ORG. Świadkowie Jehowy. Informacje medyczne dla lekarzy. Materiały do pobrania. Dostęp: 17.03.2020. Adres: URL: https://www.jw.org/pl/medical-library/strategie-materialy-do-pobrania/komitety-lacznosci-ze-szpitalami-swiadkowie-jehowy/</a:t>
            </a:r>
          </a:p>
          <a:p>
            <a:pPr marL="0" indent="0">
              <a:buNone/>
            </a:pPr>
            <a:r>
              <a:rPr lang="pl-PL" sz="7200" dirty="0"/>
              <a:t>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57F9AED-6545-4D49-B296-7F627A1D0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A795E68-C0BD-A0FE-13E0-314F2222BC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54" t="17716" r="10587" b="9745"/>
          <a:stretch/>
        </p:blipFill>
        <p:spPr>
          <a:xfrm>
            <a:off x="112986" y="274302"/>
            <a:ext cx="1450427" cy="13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95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647204 w 8413652"/>
              <a:gd name="connsiteY1" fmla="*/ 0 h 1156120"/>
              <a:gd name="connsiteX2" fmla="*/ 1126135 w 8413652"/>
              <a:gd name="connsiteY2" fmla="*/ 0 h 1156120"/>
              <a:gd name="connsiteX3" fmla="*/ 1857475 w 8413652"/>
              <a:gd name="connsiteY3" fmla="*/ 0 h 1156120"/>
              <a:gd name="connsiteX4" fmla="*/ 2336406 w 8413652"/>
              <a:gd name="connsiteY4" fmla="*/ 0 h 1156120"/>
              <a:gd name="connsiteX5" fmla="*/ 3067747 w 8413652"/>
              <a:gd name="connsiteY5" fmla="*/ 0 h 1156120"/>
              <a:gd name="connsiteX6" fmla="*/ 3462541 w 8413652"/>
              <a:gd name="connsiteY6" fmla="*/ 0 h 1156120"/>
              <a:gd name="connsiteX7" fmla="*/ 3857336 w 8413652"/>
              <a:gd name="connsiteY7" fmla="*/ 0 h 1156120"/>
              <a:gd name="connsiteX8" fmla="*/ 4672813 w 8413652"/>
              <a:gd name="connsiteY8" fmla="*/ 0 h 1156120"/>
              <a:gd name="connsiteX9" fmla="*/ 5067607 w 8413652"/>
              <a:gd name="connsiteY9" fmla="*/ 0 h 1156120"/>
              <a:gd name="connsiteX10" fmla="*/ 5798948 w 8413652"/>
              <a:gd name="connsiteY10" fmla="*/ 0 h 1156120"/>
              <a:gd name="connsiteX11" fmla="*/ 6277879 w 8413652"/>
              <a:gd name="connsiteY11" fmla="*/ 0 h 1156120"/>
              <a:gd name="connsiteX12" fmla="*/ 7093356 w 8413652"/>
              <a:gd name="connsiteY12" fmla="*/ 0 h 1156120"/>
              <a:gd name="connsiteX13" fmla="*/ 7740560 w 8413652"/>
              <a:gd name="connsiteY13" fmla="*/ 0 h 1156120"/>
              <a:gd name="connsiteX14" fmla="*/ 8413652 w 8413652"/>
              <a:gd name="connsiteY14" fmla="*/ 0 h 1156120"/>
              <a:gd name="connsiteX15" fmla="*/ 8413652 w 8413652"/>
              <a:gd name="connsiteY15" fmla="*/ 578060 h 1156120"/>
              <a:gd name="connsiteX16" fmla="*/ 8413652 w 8413652"/>
              <a:gd name="connsiteY16" fmla="*/ 1156120 h 1156120"/>
              <a:gd name="connsiteX17" fmla="*/ 7934721 w 8413652"/>
              <a:gd name="connsiteY17" fmla="*/ 1156120 h 1156120"/>
              <a:gd name="connsiteX18" fmla="*/ 7119244 w 8413652"/>
              <a:gd name="connsiteY18" fmla="*/ 1156120 h 1156120"/>
              <a:gd name="connsiteX19" fmla="*/ 6303767 w 8413652"/>
              <a:gd name="connsiteY19" fmla="*/ 1156120 h 1156120"/>
              <a:gd name="connsiteX20" fmla="*/ 5740699 w 8413652"/>
              <a:gd name="connsiteY20" fmla="*/ 1156120 h 1156120"/>
              <a:gd name="connsiteX21" fmla="*/ 4925222 w 8413652"/>
              <a:gd name="connsiteY21" fmla="*/ 1156120 h 1156120"/>
              <a:gd name="connsiteX22" fmla="*/ 4362155 w 8413652"/>
              <a:gd name="connsiteY22" fmla="*/ 1156120 h 1156120"/>
              <a:gd name="connsiteX23" fmla="*/ 3799087 w 8413652"/>
              <a:gd name="connsiteY23" fmla="*/ 1156120 h 1156120"/>
              <a:gd name="connsiteX24" fmla="*/ 3236020 w 8413652"/>
              <a:gd name="connsiteY24" fmla="*/ 1156120 h 1156120"/>
              <a:gd name="connsiteX25" fmla="*/ 2420543 w 8413652"/>
              <a:gd name="connsiteY25" fmla="*/ 1156120 h 1156120"/>
              <a:gd name="connsiteX26" fmla="*/ 1857475 w 8413652"/>
              <a:gd name="connsiteY26" fmla="*/ 1156120 h 1156120"/>
              <a:gd name="connsiteX27" fmla="*/ 1378545 w 8413652"/>
              <a:gd name="connsiteY27" fmla="*/ 1156120 h 1156120"/>
              <a:gd name="connsiteX28" fmla="*/ 815477 w 8413652"/>
              <a:gd name="connsiteY28" fmla="*/ 1156120 h 1156120"/>
              <a:gd name="connsiteX29" fmla="*/ 0 w 8413652"/>
              <a:gd name="connsiteY29" fmla="*/ 1156120 h 1156120"/>
              <a:gd name="connsiteX30" fmla="*/ 0 w 8413652"/>
              <a:gd name="connsiteY30" fmla="*/ 554938 h 1156120"/>
              <a:gd name="connsiteX31" fmla="*/ 0 w 8413652"/>
              <a:gd name="connsiteY31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250185" y="17900"/>
                  <a:pt x="389621" y="5429"/>
                  <a:pt x="647204" y="0"/>
                </a:cubicBezTo>
                <a:cubicBezTo>
                  <a:pt x="904787" y="-5429"/>
                  <a:pt x="981758" y="-5525"/>
                  <a:pt x="1126135" y="0"/>
                </a:cubicBezTo>
                <a:cubicBezTo>
                  <a:pt x="1270512" y="5525"/>
                  <a:pt x="1643197" y="13325"/>
                  <a:pt x="1857475" y="0"/>
                </a:cubicBezTo>
                <a:cubicBezTo>
                  <a:pt x="2071753" y="-13325"/>
                  <a:pt x="2166545" y="-7265"/>
                  <a:pt x="2336406" y="0"/>
                </a:cubicBezTo>
                <a:cubicBezTo>
                  <a:pt x="2506267" y="7265"/>
                  <a:pt x="2833089" y="-15563"/>
                  <a:pt x="3067747" y="0"/>
                </a:cubicBezTo>
                <a:cubicBezTo>
                  <a:pt x="3302405" y="15563"/>
                  <a:pt x="3334085" y="4356"/>
                  <a:pt x="3462541" y="0"/>
                </a:cubicBezTo>
                <a:cubicBezTo>
                  <a:pt x="3590997" y="-4356"/>
                  <a:pt x="3750007" y="3950"/>
                  <a:pt x="3857336" y="0"/>
                </a:cubicBezTo>
                <a:cubicBezTo>
                  <a:pt x="3964665" y="-3950"/>
                  <a:pt x="4476707" y="-6993"/>
                  <a:pt x="4672813" y="0"/>
                </a:cubicBezTo>
                <a:cubicBezTo>
                  <a:pt x="4868919" y="6993"/>
                  <a:pt x="4938880" y="7921"/>
                  <a:pt x="5067607" y="0"/>
                </a:cubicBezTo>
                <a:cubicBezTo>
                  <a:pt x="5196334" y="-7921"/>
                  <a:pt x="5483319" y="16303"/>
                  <a:pt x="5798948" y="0"/>
                </a:cubicBezTo>
                <a:cubicBezTo>
                  <a:pt x="6114577" y="-16303"/>
                  <a:pt x="6162736" y="18989"/>
                  <a:pt x="6277879" y="0"/>
                </a:cubicBezTo>
                <a:cubicBezTo>
                  <a:pt x="6393022" y="-18989"/>
                  <a:pt x="6827831" y="5420"/>
                  <a:pt x="7093356" y="0"/>
                </a:cubicBezTo>
                <a:cubicBezTo>
                  <a:pt x="7358881" y="-5420"/>
                  <a:pt x="7541881" y="28145"/>
                  <a:pt x="7740560" y="0"/>
                </a:cubicBezTo>
                <a:cubicBezTo>
                  <a:pt x="7939239" y="-28145"/>
                  <a:pt x="8175973" y="-14354"/>
                  <a:pt x="8413652" y="0"/>
                </a:cubicBezTo>
                <a:cubicBezTo>
                  <a:pt x="8397660" y="191714"/>
                  <a:pt x="8411316" y="399313"/>
                  <a:pt x="8413652" y="578060"/>
                </a:cubicBezTo>
                <a:cubicBezTo>
                  <a:pt x="8415988" y="756807"/>
                  <a:pt x="8398211" y="1031001"/>
                  <a:pt x="8413652" y="1156120"/>
                </a:cubicBezTo>
                <a:cubicBezTo>
                  <a:pt x="8305264" y="1139357"/>
                  <a:pt x="8114542" y="1158478"/>
                  <a:pt x="7934721" y="1156120"/>
                </a:cubicBezTo>
                <a:cubicBezTo>
                  <a:pt x="7754900" y="1153762"/>
                  <a:pt x="7418612" y="1184788"/>
                  <a:pt x="7119244" y="1156120"/>
                </a:cubicBezTo>
                <a:cubicBezTo>
                  <a:pt x="6819876" y="1127452"/>
                  <a:pt x="6665583" y="1118098"/>
                  <a:pt x="6303767" y="1156120"/>
                </a:cubicBezTo>
                <a:cubicBezTo>
                  <a:pt x="5941951" y="1194142"/>
                  <a:pt x="6014519" y="1175817"/>
                  <a:pt x="5740699" y="1156120"/>
                </a:cubicBezTo>
                <a:cubicBezTo>
                  <a:pt x="5466879" y="1136423"/>
                  <a:pt x="5100866" y="1141948"/>
                  <a:pt x="4925222" y="1156120"/>
                </a:cubicBezTo>
                <a:cubicBezTo>
                  <a:pt x="4749578" y="1170292"/>
                  <a:pt x="4480275" y="1138935"/>
                  <a:pt x="4362155" y="1156120"/>
                </a:cubicBezTo>
                <a:cubicBezTo>
                  <a:pt x="4244035" y="1173305"/>
                  <a:pt x="3997707" y="1150547"/>
                  <a:pt x="3799087" y="1156120"/>
                </a:cubicBezTo>
                <a:cubicBezTo>
                  <a:pt x="3600467" y="1161693"/>
                  <a:pt x="3488199" y="1183583"/>
                  <a:pt x="3236020" y="1156120"/>
                </a:cubicBezTo>
                <a:cubicBezTo>
                  <a:pt x="2983841" y="1128657"/>
                  <a:pt x="2792216" y="1182119"/>
                  <a:pt x="2420543" y="1156120"/>
                </a:cubicBezTo>
                <a:cubicBezTo>
                  <a:pt x="2048870" y="1130121"/>
                  <a:pt x="2029701" y="1134388"/>
                  <a:pt x="1857475" y="1156120"/>
                </a:cubicBezTo>
                <a:cubicBezTo>
                  <a:pt x="1685249" y="1177852"/>
                  <a:pt x="1539081" y="1136255"/>
                  <a:pt x="1378545" y="1156120"/>
                </a:cubicBezTo>
                <a:cubicBezTo>
                  <a:pt x="1218009" y="1175986"/>
                  <a:pt x="1070268" y="1172744"/>
                  <a:pt x="815477" y="1156120"/>
                </a:cubicBezTo>
                <a:cubicBezTo>
                  <a:pt x="560686" y="1139496"/>
                  <a:pt x="368933" y="1169398"/>
                  <a:pt x="0" y="1156120"/>
                </a:cubicBezTo>
                <a:cubicBezTo>
                  <a:pt x="-28319" y="901960"/>
                  <a:pt x="21079" y="826264"/>
                  <a:pt x="0" y="554938"/>
                </a:cubicBezTo>
                <a:cubicBezTo>
                  <a:pt x="-21079" y="283612"/>
                  <a:pt x="21973" y="207911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212881" y="482"/>
                  <a:pt x="404821" y="-23043"/>
                  <a:pt x="647204" y="0"/>
                </a:cubicBezTo>
                <a:cubicBezTo>
                  <a:pt x="889587" y="23043"/>
                  <a:pt x="1032408" y="9380"/>
                  <a:pt x="1378545" y="0"/>
                </a:cubicBezTo>
                <a:cubicBezTo>
                  <a:pt x="1724682" y="-9380"/>
                  <a:pt x="1694203" y="634"/>
                  <a:pt x="1941612" y="0"/>
                </a:cubicBezTo>
                <a:cubicBezTo>
                  <a:pt x="2189021" y="-634"/>
                  <a:pt x="2282637" y="18036"/>
                  <a:pt x="2420543" y="0"/>
                </a:cubicBezTo>
                <a:cubicBezTo>
                  <a:pt x="2558449" y="-18036"/>
                  <a:pt x="2646846" y="-4135"/>
                  <a:pt x="2815337" y="0"/>
                </a:cubicBezTo>
                <a:cubicBezTo>
                  <a:pt x="2983828" y="4135"/>
                  <a:pt x="3242552" y="-8956"/>
                  <a:pt x="3630814" y="0"/>
                </a:cubicBezTo>
                <a:cubicBezTo>
                  <a:pt x="4019076" y="8956"/>
                  <a:pt x="4158825" y="3880"/>
                  <a:pt x="4362155" y="0"/>
                </a:cubicBezTo>
                <a:cubicBezTo>
                  <a:pt x="4565485" y="-3880"/>
                  <a:pt x="4610323" y="1115"/>
                  <a:pt x="4841086" y="0"/>
                </a:cubicBezTo>
                <a:cubicBezTo>
                  <a:pt x="5071849" y="-1115"/>
                  <a:pt x="5287574" y="13348"/>
                  <a:pt x="5488290" y="0"/>
                </a:cubicBezTo>
                <a:cubicBezTo>
                  <a:pt x="5689006" y="-13348"/>
                  <a:pt x="5749504" y="-1882"/>
                  <a:pt x="5883084" y="0"/>
                </a:cubicBezTo>
                <a:cubicBezTo>
                  <a:pt x="6016664" y="1882"/>
                  <a:pt x="6166241" y="-3942"/>
                  <a:pt x="6362015" y="0"/>
                </a:cubicBezTo>
                <a:cubicBezTo>
                  <a:pt x="6557789" y="3942"/>
                  <a:pt x="6917435" y="-11570"/>
                  <a:pt x="7177492" y="0"/>
                </a:cubicBezTo>
                <a:cubicBezTo>
                  <a:pt x="7437549" y="11570"/>
                  <a:pt x="7422397" y="14046"/>
                  <a:pt x="7656423" y="0"/>
                </a:cubicBezTo>
                <a:cubicBezTo>
                  <a:pt x="7890449" y="-14046"/>
                  <a:pt x="8238643" y="16961"/>
                  <a:pt x="8413652" y="0"/>
                </a:cubicBezTo>
                <a:cubicBezTo>
                  <a:pt x="8421410" y="233292"/>
                  <a:pt x="8431901" y="282661"/>
                  <a:pt x="8413652" y="554938"/>
                </a:cubicBezTo>
                <a:cubicBezTo>
                  <a:pt x="8395403" y="827215"/>
                  <a:pt x="8427772" y="865271"/>
                  <a:pt x="8413652" y="1156120"/>
                </a:cubicBezTo>
                <a:cubicBezTo>
                  <a:pt x="8197439" y="1175917"/>
                  <a:pt x="8127739" y="1154724"/>
                  <a:pt x="7850585" y="1156120"/>
                </a:cubicBezTo>
                <a:cubicBezTo>
                  <a:pt x="7573431" y="1157516"/>
                  <a:pt x="7455966" y="1154619"/>
                  <a:pt x="7203381" y="1156120"/>
                </a:cubicBezTo>
                <a:cubicBezTo>
                  <a:pt x="6950796" y="1157621"/>
                  <a:pt x="6929961" y="1172291"/>
                  <a:pt x="6724450" y="1156120"/>
                </a:cubicBezTo>
                <a:cubicBezTo>
                  <a:pt x="6518939" y="1139949"/>
                  <a:pt x="6421330" y="1170742"/>
                  <a:pt x="6245519" y="1156120"/>
                </a:cubicBezTo>
                <a:cubicBezTo>
                  <a:pt x="6069708" y="1141498"/>
                  <a:pt x="5898940" y="1185984"/>
                  <a:pt x="5598315" y="1156120"/>
                </a:cubicBezTo>
                <a:cubicBezTo>
                  <a:pt x="5297690" y="1126256"/>
                  <a:pt x="5118273" y="1123951"/>
                  <a:pt x="4782838" y="1156120"/>
                </a:cubicBezTo>
                <a:cubicBezTo>
                  <a:pt x="4447403" y="1188289"/>
                  <a:pt x="4464157" y="1167766"/>
                  <a:pt x="4303907" y="1156120"/>
                </a:cubicBezTo>
                <a:cubicBezTo>
                  <a:pt x="4143657" y="1144474"/>
                  <a:pt x="4055664" y="1159667"/>
                  <a:pt x="3909112" y="1156120"/>
                </a:cubicBezTo>
                <a:cubicBezTo>
                  <a:pt x="3762560" y="1152573"/>
                  <a:pt x="3633951" y="1157582"/>
                  <a:pt x="3514318" y="1156120"/>
                </a:cubicBezTo>
                <a:cubicBezTo>
                  <a:pt x="3394685" y="1154658"/>
                  <a:pt x="3195104" y="1164185"/>
                  <a:pt x="3035387" y="1156120"/>
                </a:cubicBezTo>
                <a:cubicBezTo>
                  <a:pt x="2875670" y="1148055"/>
                  <a:pt x="2794959" y="1153611"/>
                  <a:pt x="2640592" y="1156120"/>
                </a:cubicBezTo>
                <a:cubicBezTo>
                  <a:pt x="2486226" y="1158629"/>
                  <a:pt x="2354434" y="1179365"/>
                  <a:pt x="2161661" y="1156120"/>
                </a:cubicBezTo>
                <a:cubicBezTo>
                  <a:pt x="1968888" y="1132875"/>
                  <a:pt x="1874726" y="1166792"/>
                  <a:pt x="1682730" y="1156120"/>
                </a:cubicBezTo>
                <a:cubicBezTo>
                  <a:pt x="1490734" y="1145448"/>
                  <a:pt x="1326204" y="1149484"/>
                  <a:pt x="1035526" y="1156120"/>
                </a:cubicBezTo>
                <a:cubicBezTo>
                  <a:pt x="744848" y="1162756"/>
                  <a:pt x="217014" y="1173367"/>
                  <a:pt x="0" y="1156120"/>
                </a:cubicBezTo>
                <a:cubicBezTo>
                  <a:pt x="10938" y="895892"/>
                  <a:pt x="5649" y="809430"/>
                  <a:pt x="0" y="589621"/>
                </a:cubicBezTo>
                <a:cubicBezTo>
                  <a:pt x="-5649" y="369812"/>
                  <a:pt x="14416" y="140918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273394453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JUDAIZM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A5C3D0B-6265-A591-5148-441AAF80F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0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563067 w 8413652"/>
              <a:gd name="connsiteY1" fmla="*/ 0 h 1156120"/>
              <a:gd name="connsiteX2" fmla="*/ 1126135 w 8413652"/>
              <a:gd name="connsiteY2" fmla="*/ 0 h 1156120"/>
              <a:gd name="connsiteX3" fmla="*/ 1773339 w 8413652"/>
              <a:gd name="connsiteY3" fmla="*/ 0 h 1156120"/>
              <a:gd name="connsiteX4" fmla="*/ 2420543 w 8413652"/>
              <a:gd name="connsiteY4" fmla="*/ 0 h 1156120"/>
              <a:gd name="connsiteX5" fmla="*/ 2983610 w 8413652"/>
              <a:gd name="connsiteY5" fmla="*/ 0 h 1156120"/>
              <a:gd name="connsiteX6" fmla="*/ 3462541 w 8413652"/>
              <a:gd name="connsiteY6" fmla="*/ 0 h 1156120"/>
              <a:gd name="connsiteX7" fmla="*/ 4025609 w 8413652"/>
              <a:gd name="connsiteY7" fmla="*/ 0 h 1156120"/>
              <a:gd name="connsiteX8" fmla="*/ 4756949 w 8413652"/>
              <a:gd name="connsiteY8" fmla="*/ 0 h 1156120"/>
              <a:gd name="connsiteX9" fmla="*/ 5572426 w 8413652"/>
              <a:gd name="connsiteY9" fmla="*/ 0 h 1156120"/>
              <a:gd name="connsiteX10" fmla="*/ 6303767 w 8413652"/>
              <a:gd name="connsiteY10" fmla="*/ 0 h 1156120"/>
              <a:gd name="connsiteX11" fmla="*/ 6698561 w 8413652"/>
              <a:gd name="connsiteY11" fmla="*/ 0 h 1156120"/>
              <a:gd name="connsiteX12" fmla="*/ 7177492 w 8413652"/>
              <a:gd name="connsiteY12" fmla="*/ 0 h 1156120"/>
              <a:gd name="connsiteX13" fmla="*/ 8413652 w 8413652"/>
              <a:gd name="connsiteY13" fmla="*/ 0 h 1156120"/>
              <a:gd name="connsiteX14" fmla="*/ 8413652 w 8413652"/>
              <a:gd name="connsiteY14" fmla="*/ 601182 h 1156120"/>
              <a:gd name="connsiteX15" fmla="*/ 8413652 w 8413652"/>
              <a:gd name="connsiteY15" fmla="*/ 1156120 h 1156120"/>
              <a:gd name="connsiteX16" fmla="*/ 7766448 w 8413652"/>
              <a:gd name="connsiteY16" fmla="*/ 1156120 h 1156120"/>
              <a:gd name="connsiteX17" fmla="*/ 7287517 w 8413652"/>
              <a:gd name="connsiteY17" fmla="*/ 1156120 h 1156120"/>
              <a:gd name="connsiteX18" fmla="*/ 6724450 w 8413652"/>
              <a:gd name="connsiteY18" fmla="*/ 1156120 h 1156120"/>
              <a:gd name="connsiteX19" fmla="*/ 6077246 w 8413652"/>
              <a:gd name="connsiteY19" fmla="*/ 1156120 h 1156120"/>
              <a:gd name="connsiteX20" fmla="*/ 5261769 w 8413652"/>
              <a:gd name="connsiteY20" fmla="*/ 1156120 h 1156120"/>
              <a:gd name="connsiteX21" fmla="*/ 4698701 w 8413652"/>
              <a:gd name="connsiteY21" fmla="*/ 1156120 h 1156120"/>
              <a:gd name="connsiteX22" fmla="*/ 4303907 w 8413652"/>
              <a:gd name="connsiteY22" fmla="*/ 1156120 h 1156120"/>
              <a:gd name="connsiteX23" fmla="*/ 3824976 w 8413652"/>
              <a:gd name="connsiteY23" fmla="*/ 1156120 h 1156120"/>
              <a:gd name="connsiteX24" fmla="*/ 3430181 w 8413652"/>
              <a:gd name="connsiteY24" fmla="*/ 1156120 h 1156120"/>
              <a:gd name="connsiteX25" fmla="*/ 2782977 w 8413652"/>
              <a:gd name="connsiteY25" fmla="*/ 1156120 h 1156120"/>
              <a:gd name="connsiteX26" fmla="*/ 2051637 w 8413652"/>
              <a:gd name="connsiteY26" fmla="*/ 1156120 h 1156120"/>
              <a:gd name="connsiteX27" fmla="*/ 1572706 w 8413652"/>
              <a:gd name="connsiteY27" fmla="*/ 1156120 h 1156120"/>
              <a:gd name="connsiteX28" fmla="*/ 841365 w 8413652"/>
              <a:gd name="connsiteY28" fmla="*/ 1156120 h 1156120"/>
              <a:gd name="connsiteX29" fmla="*/ 0 w 8413652"/>
              <a:gd name="connsiteY29" fmla="*/ 1156120 h 1156120"/>
              <a:gd name="connsiteX30" fmla="*/ 0 w 8413652"/>
              <a:gd name="connsiteY30" fmla="*/ 612744 h 1156120"/>
              <a:gd name="connsiteX31" fmla="*/ 0 w 8413652"/>
              <a:gd name="connsiteY31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177732" y="-11099"/>
                  <a:pt x="421609" y="-20482"/>
                  <a:pt x="563067" y="0"/>
                </a:cubicBezTo>
                <a:cubicBezTo>
                  <a:pt x="704525" y="20482"/>
                  <a:pt x="858048" y="19651"/>
                  <a:pt x="1126135" y="0"/>
                </a:cubicBezTo>
                <a:cubicBezTo>
                  <a:pt x="1394222" y="-19651"/>
                  <a:pt x="1459500" y="-35"/>
                  <a:pt x="1773339" y="0"/>
                </a:cubicBezTo>
                <a:cubicBezTo>
                  <a:pt x="2087178" y="35"/>
                  <a:pt x="2191768" y="-13937"/>
                  <a:pt x="2420543" y="0"/>
                </a:cubicBezTo>
                <a:cubicBezTo>
                  <a:pt x="2649318" y="13937"/>
                  <a:pt x="2732878" y="-26434"/>
                  <a:pt x="2983610" y="0"/>
                </a:cubicBezTo>
                <a:cubicBezTo>
                  <a:pt x="3234342" y="26434"/>
                  <a:pt x="3292531" y="23531"/>
                  <a:pt x="3462541" y="0"/>
                </a:cubicBezTo>
                <a:cubicBezTo>
                  <a:pt x="3632551" y="-23531"/>
                  <a:pt x="3787216" y="1254"/>
                  <a:pt x="4025609" y="0"/>
                </a:cubicBezTo>
                <a:cubicBezTo>
                  <a:pt x="4264002" y="-1254"/>
                  <a:pt x="4553062" y="-22335"/>
                  <a:pt x="4756949" y="0"/>
                </a:cubicBezTo>
                <a:cubicBezTo>
                  <a:pt x="4960836" y="22335"/>
                  <a:pt x="5270548" y="32504"/>
                  <a:pt x="5572426" y="0"/>
                </a:cubicBezTo>
                <a:cubicBezTo>
                  <a:pt x="5874304" y="-32504"/>
                  <a:pt x="6074897" y="-25460"/>
                  <a:pt x="6303767" y="0"/>
                </a:cubicBezTo>
                <a:cubicBezTo>
                  <a:pt x="6532637" y="25460"/>
                  <a:pt x="6552390" y="-6933"/>
                  <a:pt x="6698561" y="0"/>
                </a:cubicBezTo>
                <a:cubicBezTo>
                  <a:pt x="6844732" y="6933"/>
                  <a:pt x="6944179" y="-14213"/>
                  <a:pt x="7177492" y="0"/>
                </a:cubicBezTo>
                <a:cubicBezTo>
                  <a:pt x="7410805" y="14213"/>
                  <a:pt x="8072543" y="-51774"/>
                  <a:pt x="8413652" y="0"/>
                </a:cubicBezTo>
                <a:cubicBezTo>
                  <a:pt x="8406503" y="191791"/>
                  <a:pt x="8426733" y="430836"/>
                  <a:pt x="8413652" y="601182"/>
                </a:cubicBezTo>
                <a:cubicBezTo>
                  <a:pt x="8400571" y="771528"/>
                  <a:pt x="8425599" y="879236"/>
                  <a:pt x="8413652" y="1156120"/>
                </a:cubicBezTo>
                <a:cubicBezTo>
                  <a:pt x="8145232" y="1154949"/>
                  <a:pt x="8086079" y="1128011"/>
                  <a:pt x="7766448" y="1156120"/>
                </a:cubicBezTo>
                <a:cubicBezTo>
                  <a:pt x="7446817" y="1184229"/>
                  <a:pt x="7491129" y="1136986"/>
                  <a:pt x="7287517" y="1156120"/>
                </a:cubicBezTo>
                <a:cubicBezTo>
                  <a:pt x="7083905" y="1175254"/>
                  <a:pt x="6926366" y="1161188"/>
                  <a:pt x="6724450" y="1156120"/>
                </a:cubicBezTo>
                <a:cubicBezTo>
                  <a:pt x="6522534" y="1151052"/>
                  <a:pt x="6235469" y="1143294"/>
                  <a:pt x="6077246" y="1156120"/>
                </a:cubicBezTo>
                <a:cubicBezTo>
                  <a:pt x="5919023" y="1168946"/>
                  <a:pt x="5439522" y="1136623"/>
                  <a:pt x="5261769" y="1156120"/>
                </a:cubicBezTo>
                <a:cubicBezTo>
                  <a:pt x="5084016" y="1175617"/>
                  <a:pt x="4884726" y="1137450"/>
                  <a:pt x="4698701" y="1156120"/>
                </a:cubicBezTo>
                <a:cubicBezTo>
                  <a:pt x="4512676" y="1174790"/>
                  <a:pt x="4486053" y="1158136"/>
                  <a:pt x="4303907" y="1156120"/>
                </a:cubicBezTo>
                <a:cubicBezTo>
                  <a:pt x="4121761" y="1154104"/>
                  <a:pt x="3987039" y="1159580"/>
                  <a:pt x="3824976" y="1156120"/>
                </a:cubicBezTo>
                <a:cubicBezTo>
                  <a:pt x="3662913" y="1152660"/>
                  <a:pt x="3539553" y="1143036"/>
                  <a:pt x="3430181" y="1156120"/>
                </a:cubicBezTo>
                <a:cubicBezTo>
                  <a:pt x="3320810" y="1169204"/>
                  <a:pt x="2969230" y="1129065"/>
                  <a:pt x="2782977" y="1156120"/>
                </a:cubicBezTo>
                <a:cubicBezTo>
                  <a:pt x="2596724" y="1183175"/>
                  <a:pt x="2221564" y="1181198"/>
                  <a:pt x="2051637" y="1156120"/>
                </a:cubicBezTo>
                <a:cubicBezTo>
                  <a:pt x="1881710" y="1131042"/>
                  <a:pt x="1722474" y="1149138"/>
                  <a:pt x="1572706" y="1156120"/>
                </a:cubicBezTo>
                <a:cubicBezTo>
                  <a:pt x="1422938" y="1163102"/>
                  <a:pt x="1201420" y="1126160"/>
                  <a:pt x="841365" y="1156120"/>
                </a:cubicBezTo>
                <a:cubicBezTo>
                  <a:pt x="481310" y="1186080"/>
                  <a:pt x="340040" y="1160436"/>
                  <a:pt x="0" y="1156120"/>
                </a:cubicBezTo>
                <a:cubicBezTo>
                  <a:pt x="10200" y="936486"/>
                  <a:pt x="-8527" y="723824"/>
                  <a:pt x="0" y="612744"/>
                </a:cubicBezTo>
                <a:cubicBezTo>
                  <a:pt x="8527" y="501664"/>
                  <a:pt x="-6270" y="296234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198844" y="-22203"/>
                  <a:pt x="376601" y="31724"/>
                  <a:pt x="731341" y="0"/>
                </a:cubicBezTo>
                <a:cubicBezTo>
                  <a:pt x="1086081" y="-31724"/>
                  <a:pt x="1297100" y="12336"/>
                  <a:pt x="1462681" y="0"/>
                </a:cubicBezTo>
                <a:cubicBezTo>
                  <a:pt x="1628262" y="-12336"/>
                  <a:pt x="2056821" y="-618"/>
                  <a:pt x="2278158" y="0"/>
                </a:cubicBezTo>
                <a:cubicBezTo>
                  <a:pt x="2499495" y="618"/>
                  <a:pt x="2617246" y="12214"/>
                  <a:pt x="2757089" y="0"/>
                </a:cubicBezTo>
                <a:cubicBezTo>
                  <a:pt x="2896932" y="-12214"/>
                  <a:pt x="3155747" y="27000"/>
                  <a:pt x="3320157" y="0"/>
                </a:cubicBezTo>
                <a:cubicBezTo>
                  <a:pt x="3484567" y="-27000"/>
                  <a:pt x="3661131" y="-5219"/>
                  <a:pt x="3799087" y="0"/>
                </a:cubicBezTo>
                <a:cubicBezTo>
                  <a:pt x="3937043" y="5219"/>
                  <a:pt x="4332680" y="-23646"/>
                  <a:pt x="4530428" y="0"/>
                </a:cubicBezTo>
                <a:cubicBezTo>
                  <a:pt x="4728176" y="23646"/>
                  <a:pt x="4820169" y="5096"/>
                  <a:pt x="5093495" y="0"/>
                </a:cubicBezTo>
                <a:cubicBezTo>
                  <a:pt x="5366821" y="-5096"/>
                  <a:pt x="5459200" y="-9947"/>
                  <a:pt x="5572426" y="0"/>
                </a:cubicBezTo>
                <a:cubicBezTo>
                  <a:pt x="5685652" y="9947"/>
                  <a:pt x="5911531" y="25620"/>
                  <a:pt x="6219630" y="0"/>
                </a:cubicBezTo>
                <a:cubicBezTo>
                  <a:pt x="6527729" y="-25620"/>
                  <a:pt x="6800661" y="-8316"/>
                  <a:pt x="6950971" y="0"/>
                </a:cubicBezTo>
                <a:cubicBezTo>
                  <a:pt x="7101281" y="8316"/>
                  <a:pt x="7243640" y="-2001"/>
                  <a:pt x="7514038" y="0"/>
                </a:cubicBezTo>
                <a:cubicBezTo>
                  <a:pt x="7784436" y="2001"/>
                  <a:pt x="8170118" y="32201"/>
                  <a:pt x="8413652" y="0"/>
                </a:cubicBezTo>
                <a:cubicBezTo>
                  <a:pt x="8424730" y="244965"/>
                  <a:pt x="8408407" y="299508"/>
                  <a:pt x="8413652" y="578060"/>
                </a:cubicBezTo>
                <a:cubicBezTo>
                  <a:pt x="8418897" y="856612"/>
                  <a:pt x="8429854" y="978783"/>
                  <a:pt x="8413652" y="1156120"/>
                </a:cubicBezTo>
                <a:cubicBezTo>
                  <a:pt x="8138122" y="1145517"/>
                  <a:pt x="7965270" y="1152868"/>
                  <a:pt x="7850585" y="1156120"/>
                </a:cubicBezTo>
                <a:cubicBezTo>
                  <a:pt x="7735900" y="1159372"/>
                  <a:pt x="7538612" y="1180102"/>
                  <a:pt x="7287517" y="1156120"/>
                </a:cubicBezTo>
                <a:cubicBezTo>
                  <a:pt x="7036422" y="1132138"/>
                  <a:pt x="6790455" y="1148330"/>
                  <a:pt x="6640313" y="1156120"/>
                </a:cubicBezTo>
                <a:cubicBezTo>
                  <a:pt x="6490171" y="1163910"/>
                  <a:pt x="6326211" y="1139474"/>
                  <a:pt x="6077246" y="1156120"/>
                </a:cubicBezTo>
                <a:cubicBezTo>
                  <a:pt x="5828281" y="1172766"/>
                  <a:pt x="5441448" y="1190436"/>
                  <a:pt x="5261769" y="1156120"/>
                </a:cubicBezTo>
                <a:cubicBezTo>
                  <a:pt x="5082090" y="1121804"/>
                  <a:pt x="4865325" y="1167636"/>
                  <a:pt x="4530428" y="1156120"/>
                </a:cubicBezTo>
                <a:cubicBezTo>
                  <a:pt x="4195531" y="1144604"/>
                  <a:pt x="4222546" y="1165508"/>
                  <a:pt x="4135634" y="1156120"/>
                </a:cubicBezTo>
                <a:cubicBezTo>
                  <a:pt x="4048722" y="1146732"/>
                  <a:pt x="3756989" y="1188612"/>
                  <a:pt x="3404293" y="1156120"/>
                </a:cubicBezTo>
                <a:cubicBezTo>
                  <a:pt x="3051597" y="1123628"/>
                  <a:pt x="3029393" y="1158639"/>
                  <a:pt x="2757089" y="1156120"/>
                </a:cubicBezTo>
                <a:cubicBezTo>
                  <a:pt x="2484785" y="1153601"/>
                  <a:pt x="2399230" y="1154586"/>
                  <a:pt x="2278158" y="1156120"/>
                </a:cubicBezTo>
                <a:cubicBezTo>
                  <a:pt x="2157086" y="1157654"/>
                  <a:pt x="1773581" y="1123092"/>
                  <a:pt x="1462681" y="1156120"/>
                </a:cubicBezTo>
                <a:cubicBezTo>
                  <a:pt x="1151781" y="1189148"/>
                  <a:pt x="1001071" y="1179830"/>
                  <a:pt x="731341" y="1156120"/>
                </a:cubicBezTo>
                <a:cubicBezTo>
                  <a:pt x="461611" y="1132410"/>
                  <a:pt x="304362" y="1182954"/>
                  <a:pt x="0" y="1156120"/>
                </a:cubicBezTo>
                <a:cubicBezTo>
                  <a:pt x="-23955" y="965738"/>
                  <a:pt x="-11170" y="817303"/>
                  <a:pt x="0" y="601182"/>
                </a:cubicBezTo>
                <a:cubicBezTo>
                  <a:pt x="11170" y="385061"/>
                  <a:pt x="-22192" y="140646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3499653193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RELIGIA CHRZEŚCIJAŃSKA</a:t>
            </a:r>
            <a:br>
              <a:rPr lang="pl-PL" dirty="0">
                <a:solidFill>
                  <a:srgbClr val="002060"/>
                </a:solidFill>
                <a:latin typeface="Calibri"/>
              </a:rPr>
            </a:br>
            <a:r>
              <a:rPr lang="pl-PL" sz="3100" dirty="0">
                <a:solidFill>
                  <a:srgbClr val="00B050"/>
                </a:solidFill>
                <a:latin typeface="Arial Black" panose="020B0A04020102020204" pitchFamily="34" charset="0"/>
              </a:rPr>
              <a:t>*Katolicyzm *Protestantyzm*Prawosławie</a:t>
            </a:r>
            <a:endParaRPr lang="pl-PL" sz="31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6839D49-C41F-C96D-6272-79C1C0D88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873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67" y="458742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Żydzi modlą się 3 razy dziennie</a:t>
            </a:r>
            <a:r>
              <a:rPr lang="pl-PL" sz="2600" dirty="0"/>
              <a:t>. Postawienie parawanu jest jednym z rozwiązań jakie może zaproponować pielęgniarka pacjentowi wyznającemu Judaizm w celu zaspokojenia jego potrzeby modlitwy.</a:t>
            </a:r>
          </a:p>
          <a:p>
            <a:pPr lvl="0"/>
            <a:r>
              <a:rPr lang="pl-PL" sz="2600" b="1" dirty="0"/>
              <a:t>Szabat</a:t>
            </a:r>
            <a:r>
              <a:rPr lang="pl-PL" sz="2600" i="1" dirty="0"/>
              <a:t> </a:t>
            </a:r>
            <a:r>
              <a:rPr lang="pl-PL" sz="2600" dirty="0"/>
              <a:t>jest jednym z najważniejszych świąt żydowskiej wiary. W tym dniu Żydom </a:t>
            </a:r>
            <a:r>
              <a:rPr lang="pl-PL" sz="2600" b="1" dirty="0"/>
              <a:t>nie wolno wykonywać szeregu czynności </a:t>
            </a:r>
            <a:r>
              <a:rPr lang="pl-PL" sz="2600" dirty="0"/>
              <a:t>m.in. nie można też włączać i wyłączać światła, włączać przycisków w windzie, pisać, włączać dzwonka przy łóżku w celu przywołania pielęgniarki. Problem może stanowić np. podpisanie dokumentacji czy konieczność przeniesienia rzeczy pacjenta na inną salę (jeśli zaistnieje konieczność zmiany sali przez pacjenta). Leczenie w szabat jest możliwe o ile jest związane z sytuacją zagrożenia życia. Do takich sytuacji zalicza się także poród.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67C7C7F-7007-A1CC-19BC-3CDC412C5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10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25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Podczas niektórych świąt Żydzi będą przestrzegać pewnych ograniczeń </a:t>
            </a:r>
            <a:r>
              <a:rPr lang="pl-PL" dirty="0"/>
              <a:t>np. podczas święta </a:t>
            </a:r>
            <a:r>
              <a:rPr lang="pl-PL" i="1" dirty="0" err="1"/>
              <a:t>Pesach</a:t>
            </a:r>
            <a:r>
              <a:rPr lang="pl-PL" dirty="0"/>
              <a:t> (Pascha) nie wolno spożywać produktów z zakwaszonej mąki a podczas </a:t>
            </a:r>
            <a:r>
              <a:rPr lang="pl-PL" i="1" dirty="0" err="1"/>
              <a:t>Jom</a:t>
            </a:r>
            <a:r>
              <a:rPr lang="pl-PL" i="1" dirty="0"/>
              <a:t> </a:t>
            </a:r>
            <a:r>
              <a:rPr lang="pl-PL" i="1" dirty="0" err="1"/>
              <a:t>Kipur</a:t>
            </a:r>
            <a:r>
              <a:rPr lang="pl-PL" dirty="0"/>
              <a:t> obowiązuje ścisły post (nie wolno spożywać posiłków ani napojów) oraz m.in zakaz mycia się.</a:t>
            </a:r>
          </a:p>
          <a:p>
            <a:pPr lvl="0"/>
            <a:r>
              <a:rPr lang="pl-PL" b="1" dirty="0"/>
              <a:t>Higiena rąk może być praktykowana ze względów higienicznych lub rytualnych. </a:t>
            </a:r>
            <a:r>
              <a:rPr lang="pl-PL" dirty="0"/>
              <a:t>Mycie higieniczne rąk używa się na przykład rano tuż po przebudzeniu, przed i po każdym posiłku czy po opuszczeniu toalety. Z kolei przed modlitwą i przed uwzględnieniem Szabatu stosuje się mycie rytualne.</a:t>
            </a:r>
          </a:p>
          <a:p>
            <a:r>
              <a:rPr lang="pl-PL" dirty="0"/>
              <a:t>W judaizmie istnieje pojęcie </a:t>
            </a:r>
            <a:r>
              <a:rPr lang="pl-PL" b="1" dirty="0"/>
              <a:t>„czystości rytualnej”. </a:t>
            </a:r>
            <a:r>
              <a:rPr lang="pl-PL" dirty="0"/>
              <a:t>Nieczystość powodują między innymi: wypływ nasienia, miesiączka, poród, kontakt ze zwłokami. Nieczystość rytualna dotyczy także żywności (zasada koszerności), naczyń, ubrań i sprzętów.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B16F5AC7-656E-7870-3679-CA9F1C7FE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15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/>
          </a:bodyPr>
          <a:lstStyle/>
          <a:p>
            <a:pPr lvl="0"/>
            <a:r>
              <a:rPr lang="pl-PL" b="1" dirty="0"/>
              <a:t>Obrzezanie</a:t>
            </a:r>
            <a:r>
              <a:rPr lang="pl-PL" dirty="0"/>
              <a:t> to zabieg polegający na usunięciu napletka, nakazany przez Torę, wykonywany u chłopców przed ukończeniem ósmego dnia życia. W sytuacji, gdy dziecko jest zbyt chore lub słabe zabieg może być odroczony. Pacjent może zechcieć skontaktować się w tym celu z osobą zwaną </a:t>
            </a:r>
            <a:r>
              <a:rPr lang="pl-PL" i="1" dirty="0" err="1"/>
              <a:t>Mohel</a:t>
            </a:r>
            <a:r>
              <a:rPr lang="pl-PL" i="1" dirty="0"/>
              <a:t>.</a:t>
            </a:r>
            <a:endParaRPr lang="pl-PL" dirty="0"/>
          </a:p>
          <a:p>
            <a:pPr lvl="0"/>
            <a:r>
              <a:rPr lang="pl-PL" dirty="0"/>
              <a:t>Judaizm nakazuje chorym podejmowanie wszelkich możliwych działań mających prowadzić do wyzdrowienia ducha, ciała i umysłu. Judaizm popiera wykorzystanie w tym celu skutecznych leków, nowych odkryć medycyny i biomedycyny, w tym przetaczanie krwi.</a:t>
            </a:r>
          </a:p>
          <a:p>
            <a:pPr lvl="0"/>
            <a:r>
              <a:rPr lang="pl-PL" dirty="0"/>
              <a:t>Niektórzy Żydzi mogą czuć się niekomfortowo, otrzymując opiekę od lekarza, pielęgniarski czy fizjoterapeuty płci przeciwnej, dlatego o ile jest to możliwe </a:t>
            </a:r>
            <a:r>
              <a:rPr lang="pl-PL" b="1" dirty="0"/>
              <a:t>należy wziąć od uwagę ten aspekt podczas planowania opieki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B57E037-582A-8054-9E60-3F15CBA48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1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818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W okresie umierania zabrania się stosowania metod i środków, które uniemożliwiają bądź utrudniają naturalną śmierć osoby lub przedłużają proces umierania (uporczywa terapia</a:t>
            </a:r>
            <a:r>
              <a:rPr lang="pl-PL" b="1" dirty="0"/>
              <a:t>). </a:t>
            </a:r>
            <a:r>
              <a:rPr lang="pl-PL" dirty="0"/>
              <a:t>Należy </a:t>
            </a:r>
            <a:r>
              <a:rPr lang="pl-PL" b="1" dirty="0"/>
              <a:t>okazać zrozumienie dla członków rodzin umierającego pacjenta</a:t>
            </a:r>
            <a:r>
              <a:rPr lang="pl-PL" dirty="0"/>
              <a:t>, którzy w sytuacjach wątpliwych będą chcieli się konsultować z rabinem w sprawie konkretnych okoliczności i decyzji dotyczących opieki nad pacjentem zbliżającym się do kresu życia. </a:t>
            </a:r>
          </a:p>
          <a:p>
            <a:pPr lvl="0"/>
            <a:r>
              <a:rPr lang="pl-PL" dirty="0"/>
              <a:t>Według zasad judaizmu nie powinno się zostawiać samotnie bez opieki pacjenta umierającego. Członkowie rodziny mogą chcieć towarzyszyć umierającemu podczas ostatnich chwil życia, należy więc </a:t>
            </a:r>
            <a:r>
              <a:rPr lang="pl-PL" b="1" dirty="0"/>
              <a:t>stworzyć ku temu odpowiednie warunki</a:t>
            </a:r>
            <a:r>
              <a:rPr lang="pl-PL" dirty="0"/>
              <a:t> (np. umieszczenie pacjenta na osobnej sali).</a:t>
            </a:r>
          </a:p>
          <a:p>
            <a:pPr lvl="0"/>
            <a:r>
              <a:rPr lang="pl-PL" dirty="0"/>
              <a:t>Sekcja zwłok zwykle nie jest dozwolona wśród religijnych Żydów. Niektóre denominacje zezwalają obecnie na sekcję zwłok w szczególnych przypadkach np. gdy jest to wymagane przez prawo.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70A2619-01E0-5A20-2625-089D04B4C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44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63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Skrajni ortodoksi mogą odmawiać pośmiertnego pobierania organów </a:t>
            </a:r>
            <a:r>
              <a:rPr lang="pl-PL" dirty="0"/>
              <a:t>obawiając się niekompletności ciała w momencie zmartwychwstania zmarłych.</a:t>
            </a:r>
          </a:p>
          <a:p>
            <a:pPr lvl="0"/>
            <a:r>
              <a:rPr lang="pl-PL" b="1" dirty="0"/>
              <a:t>Judaizm nakazuje powstrzymanie się od stosunków płciowych podczas menstruacji</a:t>
            </a:r>
            <a:r>
              <a:rPr lang="pl-PL" dirty="0"/>
              <a:t> (7 dni). Zakazane są kontakty seksualne przedmałżeńskie i pozamałżeńskie.</a:t>
            </a:r>
          </a:p>
          <a:p>
            <a:pPr lvl="0"/>
            <a:r>
              <a:rPr lang="pl-PL" dirty="0"/>
              <a:t>W Judaizmie w zasadzie zakazane są wszelkie dewiacje seksualne, homoseksualizm i masturbacja. Żydzi zwykle nie ujawniają innym osobom informacji na temat swoich skłonności homoseksualnych.</a:t>
            </a:r>
          </a:p>
          <a:p>
            <a:pPr lvl="0"/>
            <a:r>
              <a:rPr lang="pl-PL" dirty="0"/>
              <a:t>Prawo żydowskie nie zaleca stosowania prezerwatyw jako środka antykoncepcyjnego ale można ją stosować jako środek zapobiegający rozprzestrzenianiu się chorób przenoszonych droga płciową.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50240DD-165C-5EC6-854C-60F2E5518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09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11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11" y="1886376"/>
            <a:ext cx="10515600" cy="49716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Zgodnie z żydowskim prawem rabinicznym dopiero wówczas</a:t>
            </a:r>
            <a:r>
              <a:rPr lang="pl-PL" b="1" dirty="0"/>
              <a:t>, </a:t>
            </a:r>
            <a:r>
              <a:rPr lang="pl-PL" dirty="0"/>
              <a:t>gdy głowa płodu opuści kanał rodny matki,</a:t>
            </a:r>
            <a:r>
              <a:rPr lang="pl-PL" b="1" dirty="0"/>
              <a:t> </a:t>
            </a:r>
            <a:r>
              <a:rPr lang="pl-PL" dirty="0"/>
              <a:t>człowiek zostaje uznany za osobę żyjącą. </a:t>
            </a:r>
          </a:p>
          <a:p>
            <a:pPr lvl="0"/>
            <a:r>
              <a:rPr lang="pl-PL" dirty="0"/>
              <a:t>Ciężarna jest zobowiązana do szczególnej dbałości o swoje zdrowie fizyczne i rozwój duchowy</a:t>
            </a:r>
            <a:r>
              <a:rPr lang="pl-PL" b="1" dirty="0"/>
              <a:t>. </a:t>
            </a:r>
            <a:r>
              <a:rPr lang="pl-PL" dirty="0"/>
              <a:t>W okresie ciąży kobieta jest zwolniona z przestrzegania postów podobnie zresztą jak w okresie połogu.</a:t>
            </a:r>
          </a:p>
          <a:p>
            <a:pPr lvl="0"/>
            <a:r>
              <a:rPr lang="pl-PL" b="1" dirty="0"/>
              <a:t>Mężczyzna będący wyznawcą chasydyzmu </a:t>
            </a:r>
            <a:r>
              <a:rPr lang="pl-PL" dirty="0"/>
              <a:t>(ruchu religijnego powstałego na bazie judaizmu), </a:t>
            </a:r>
            <a:r>
              <a:rPr lang="pl-PL" b="1" dirty="0"/>
              <a:t>nie może dotykać żony podczas porodu i może nie brać udziału w porodzie</a:t>
            </a:r>
            <a:r>
              <a:rPr lang="pl-PL" dirty="0"/>
              <a:t>, ponieważ nie wolno mu oglądać narządów płciowych żony. </a:t>
            </a:r>
          </a:p>
          <a:p>
            <a:pPr lvl="0"/>
            <a:r>
              <a:rPr lang="pl-PL" b="1" dirty="0"/>
              <a:t>Podczas porodu w rodzinie </a:t>
            </a:r>
            <a:r>
              <a:rPr lang="pl-PL" b="1" dirty="0" err="1"/>
              <a:t>ultraortodoksyjnej</a:t>
            </a:r>
            <a:r>
              <a:rPr lang="pl-PL" b="1" dirty="0"/>
              <a:t> należy podjąć następujące interwencje</a:t>
            </a:r>
            <a:r>
              <a:rPr lang="pl-PL" dirty="0"/>
              <a:t>: polecić się ubrać położnicy w suknię szpitalną dobrze zakrywającą przód i tył jej ciała, zapewnić czepek chirurgiczny w celu zakrycia głowy (włosy są uważane za osobistą część ciała), pozwolić odejść ojcu dziecka w czasie porodu, a jeśli zdecyduje się pozostać to trzeba tak ulokować go na sali porodowej, aby nie oglądał krocza kobiety.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141BABF-11DD-F9E5-62A2-20E2987BB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60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534" y="1952471"/>
            <a:ext cx="10515600" cy="517560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Judaizm ma liberalne podejście do badań nad komórkami macierzystymi. </a:t>
            </a:r>
            <a:r>
              <a:rPr lang="pl-PL" dirty="0" err="1"/>
              <a:t>Preimplantacyjna</a:t>
            </a:r>
            <a:r>
              <a:rPr lang="pl-PL" dirty="0"/>
              <a:t> diagnostyka genetyczna (PGS) i </a:t>
            </a:r>
            <a:r>
              <a:rPr lang="pl-PL" dirty="0" err="1"/>
              <a:t>preimplantacyjna</a:t>
            </a:r>
            <a:r>
              <a:rPr lang="pl-PL" dirty="0"/>
              <a:t> diagnostyka genetyczna (PGD) nie stanowią ryzyka moralnego ani etycznego, ponieważ według Talmudu dusza nie wchodzi do zarodka przed upływem 40 dni od poczęcia. Zapłodnienie in vitro jest akceptowalne o ile istnieją medyczne przesłanki, że w drodze takiego zapłodnienia para będzie mogła mieć potomstwo.</a:t>
            </a:r>
          </a:p>
          <a:p>
            <a:pPr lvl="0"/>
            <a:r>
              <a:rPr lang="pl-PL" dirty="0"/>
              <a:t>Zgodnie z poglądami judaizmu ortodoksyjnego reprodukcja jest obowiązkiem rodziny więc stosunek do antykoncepcji nie jest przychylny. Spośród środków antykoncepcyjnych najmniej zastrzeżeń budzi stosowanie pigułki antykoncepcyjnej. Stosowanie prezerwatyw i kapturków </a:t>
            </a:r>
            <a:r>
              <a:rPr lang="pl-PL" dirty="0" err="1"/>
              <a:t>naszyjkowych</a:t>
            </a:r>
            <a:r>
              <a:rPr lang="pl-PL" dirty="0"/>
              <a:t> czy błon dopochwowych, które stanowią mechaniczną barierę przed przedostaniem się plemników do dróg rodnych nie jest uważane za właściwe.</a:t>
            </a:r>
          </a:p>
          <a:p>
            <a:r>
              <a:rPr lang="pl-PL" dirty="0"/>
              <a:t>Tradycyjne prawo żydowskie jest w zasadzie przeciwne aborcji.</a:t>
            </a:r>
            <a:r>
              <a:rPr lang="pl-PL" b="1" dirty="0"/>
              <a:t> </a:t>
            </a:r>
            <a:r>
              <a:rPr lang="pl-PL" dirty="0"/>
              <a:t>Jest ona dopuszczalne tylko w przypadku, gdy ciąża zagraża zdrowiu kobiety.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460966E-C8CE-F562-83D9-23E0F066E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23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573" y="719767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pPr lvl="0"/>
            <a:endParaRPr lang="pl-PL" sz="2600" dirty="0"/>
          </a:p>
          <a:p>
            <a:pPr lvl="0"/>
            <a:endParaRPr lang="pl-PL" sz="2600" dirty="0"/>
          </a:p>
          <a:p>
            <a:pPr lvl="0"/>
            <a:r>
              <a:rPr lang="pl-PL" sz="2600" dirty="0"/>
              <a:t>Eutanazja jest postrzegana jako „akt morderstwa”. </a:t>
            </a:r>
            <a:r>
              <a:rPr lang="pl-PL" sz="2600" b="1" dirty="0"/>
              <a:t>Zabronione są wszelkie decyzje i działania pracowników ochrony zdrowia, które mogą bezpośrednio lub pośrednio skrócić życie.</a:t>
            </a:r>
          </a:p>
          <a:p>
            <a:pPr lvl="0"/>
            <a:r>
              <a:rPr lang="pl-PL" sz="2600" b="1" dirty="0" err="1"/>
              <a:t>Judazim</a:t>
            </a:r>
            <a:r>
              <a:rPr lang="pl-PL" sz="2600" b="1" dirty="0"/>
              <a:t> kieruje się specyficznymi zasadami dietetycznymi </a:t>
            </a:r>
            <a:r>
              <a:rPr lang="pl-PL" sz="2600" dirty="0"/>
              <a:t>(zasady </a:t>
            </a:r>
            <a:r>
              <a:rPr lang="pl-PL" sz="2600" dirty="0" err="1"/>
              <a:t>kaszrutu</a:t>
            </a:r>
            <a:r>
              <a:rPr lang="pl-PL" sz="2600" dirty="0"/>
              <a:t>). Zasady te dotyczą m.in. rodzaju i składu spożywanej potrawy, sposobu przygotowania potrawy, pory spożywania.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3A83AE9-78DF-9CAF-AE3A-FEDC367E8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33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97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r>
              <a:rPr lang="pl-PL" sz="2600" dirty="0"/>
              <a:t>Podczas powitania niektórzy ortodoksyjni Żydzi nie podają sobie nawzajem rąk z osobami płci przeciwnej. </a:t>
            </a:r>
            <a:r>
              <a:rPr lang="pl-PL" sz="2600" b="1" dirty="0"/>
              <a:t>Niechęć do podania ręki płci przeciwnej nie powinna być odbierana jako znak niegrzeczności.</a:t>
            </a:r>
          </a:p>
          <a:p>
            <a:r>
              <a:rPr lang="pl-PL" sz="2600" dirty="0"/>
              <a:t>W związku z tym, że kobiety są uważane za pociągające i uwodzicielskie, chasydzcy mężczyźni nie mogą angażować się z nimi w luźną, swobodną rozmowę ani patrzeć bezpośrednio na ich twarze. </a:t>
            </a:r>
            <a:r>
              <a:rPr lang="pl-PL" sz="2600" b="1" dirty="0"/>
              <a:t>Pielęgniarka powinna dotykać mężczyzn chasydzkich tylko podczas bezpośredniej opieki tylko i wyłącznie wtedy, gdy jest to niezbędnie konieczne. Dotyk terapeutyczny nie jest postrzegany zbyt pozytywnie.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1F14A02-C08F-6D20-3AD8-D86F0876A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67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564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815477 w 8413652"/>
              <a:gd name="connsiteY1" fmla="*/ 0 h 1156120"/>
              <a:gd name="connsiteX2" fmla="*/ 1378545 w 8413652"/>
              <a:gd name="connsiteY2" fmla="*/ 0 h 1156120"/>
              <a:gd name="connsiteX3" fmla="*/ 1773339 w 8413652"/>
              <a:gd name="connsiteY3" fmla="*/ 0 h 1156120"/>
              <a:gd name="connsiteX4" fmla="*/ 2588816 w 8413652"/>
              <a:gd name="connsiteY4" fmla="*/ 0 h 1156120"/>
              <a:gd name="connsiteX5" fmla="*/ 3151883 w 8413652"/>
              <a:gd name="connsiteY5" fmla="*/ 0 h 1156120"/>
              <a:gd name="connsiteX6" fmla="*/ 3967361 w 8413652"/>
              <a:gd name="connsiteY6" fmla="*/ 0 h 1156120"/>
              <a:gd name="connsiteX7" fmla="*/ 4362155 w 8413652"/>
              <a:gd name="connsiteY7" fmla="*/ 0 h 1156120"/>
              <a:gd name="connsiteX8" fmla="*/ 4925222 w 8413652"/>
              <a:gd name="connsiteY8" fmla="*/ 0 h 1156120"/>
              <a:gd name="connsiteX9" fmla="*/ 5488290 w 8413652"/>
              <a:gd name="connsiteY9" fmla="*/ 0 h 1156120"/>
              <a:gd name="connsiteX10" fmla="*/ 5967221 w 8413652"/>
              <a:gd name="connsiteY10" fmla="*/ 0 h 1156120"/>
              <a:gd name="connsiteX11" fmla="*/ 6698561 w 8413652"/>
              <a:gd name="connsiteY11" fmla="*/ 0 h 1156120"/>
              <a:gd name="connsiteX12" fmla="*/ 7261629 w 8413652"/>
              <a:gd name="connsiteY12" fmla="*/ 0 h 1156120"/>
              <a:gd name="connsiteX13" fmla="*/ 8413652 w 8413652"/>
              <a:gd name="connsiteY13" fmla="*/ 0 h 1156120"/>
              <a:gd name="connsiteX14" fmla="*/ 8413652 w 8413652"/>
              <a:gd name="connsiteY14" fmla="*/ 589621 h 1156120"/>
              <a:gd name="connsiteX15" fmla="*/ 8413652 w 8413652"/>
              <a:gd name="connsiteY15" fmla="*/ 1156120 h 1156120"/>
              <a:gd name="connsiteX16" fmla="*/ 7598175 w 8413652"/>
              <a:gd name="connsiteY16" fmla="*/ 1156120 h 1156120"/>
              <a:gd name="connsiteX17" fmla="*/ 7035107 w 8413652"/>
              <a:gd name="connsiteY17" fmla="*/ 1156120 h 1156120"/>
              <a:gd name="connsiteX18" fmla="*/ 6303767 w 8413652"/>
              <a:gd name="connsiteY18" fmla="*/ 1156120 h 1156120"/>
              <a:gd name="connsiteX19" fmla="*/ 5908973 w 8413652"/>
              <a:gd name="connsiteY19" fmla="*/ 1156120 h 1156120"/>
              <a:gd name="connsiteX20" fmla="*/ 5430042 w 8413652"/>
              <a:gd name="connsiteY20" fmla="*/ 1156120 h 1156120"/>
              <a:gd name="connsiteX21" fmla="*/ 4698701 w 8413652"/>
              <a:gd name="connsiteY21" fmla="*/ 1156120 h 1156120"/>
              <a:gd name="connsiteX22" fmla="*/ 3967361 w 8413652"/>
              <a:gd name="connsiteY22" fmla="*/ 1156120 h 1156120"/>
              <a:gd name="connsiteX23" fmla="*/ 3404293 w 8413652"/>
              <a:gd name="connsiteY23" fmla="*/ 1156120 h 1156120"/>
              <a:gd name="connsiteX24" fmla="*/ 2672953 w 8413652"/>
              <a:gd name="connsiteY24" fmla="*/ 1156120 h 1156120"/>
              <a:gd name="connsiteX25" fmla="*/ 1857475 w 8413652"/>
              <a:gd name="connsiteY25" fmla="*/ 1156120 h 1156120"/>
              <a:gd name="connsiteX26" fmla="*/ 1294408 w 8413652"/>
              <a:gd name="connsiteY26" fmla="*/ 1156120 h 1156120"/>
              <a:gd name="connsiteX27" fmla="*/ 0 w 8413652"/>
              <a:gd name="connsiteY27" fmla="*/ 1156120 h 1156120"/>
              <a:gd name="connsiteX28" fmla="*/ 0 w 8413652"/>
              <a:gd name="connsiteY28" fmla="*/ 554938 h 1156120"/>
              <a:gd name="connsiteX29" fmla="*/ 0 w 8413652"/>
              <a:gd name="connsiteY29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257222" y="-37394"/>
                  <a:pt x="600433" y="-3839"/>
                  <a:pt x="815477" y="0"/>
                </a:cubicBezTo>
                <a:cubicBezTo>
                  <a:pt x="1030521" y="3839"/>
                  <a:pt x="1233850" y="-12061"/>
                  <a:pt x="1378545" y="0"/>
                </a:cubicBezTo>
                <a:cubicBezTo>
                  <a:pt x="1523240" y="12061"/>
                  <a:pt x="1584961" y="-741"/>
                  <a:pt x="1773339" y="0"/>
                </a:cubicBezTo>
                <a:cubicBezTo>
                  <a:pt x="1961717" y="741"/>
                  <a:pt x="2355778" y="-38526"/>
                  <a:pt x="2588816" y="0"/>
                </a:cubicBezTo>
                <a:cubicBezTo>
                  <a:pt x="2821854" y="38526"/>
                  <a:pt x="2969580" y="24346"/>
                  <a:pt x="3151883" y="0"/>
                </a:cubicBezTo>
                <a:cubicBezTo>
                  <a:pt x="3334186" y="-24346"/>
                  <a:pt x="3751968" y="-3853"/>
                  <a:pt x="3967361" y="0"/>
                </a:cubicBezTo>
                <a:cubicBezTo>
                  <a:pt x="4182754" y="3853"/>
                  <a:pt x="4258710" y="-17288"/>
                  <a:pt x="4362155" y="0"/>
                </a:cubicBezTo>
                <a:cubicBezTo>
                  <a:pt x="4465600" y="17288"/>
                  <a:pt x="4730871" y="14733"/>
                  <a:pt x="4925222" y="0"/>
                </a:cubicBezTo>
                <a:cubicBezTo>
                  <a:pt x="5119573" y="-14733"/>
                  <a:pt x="5283231" y="19819"/>
                  <a:pt x="5488290" y="0"/>
                </a:cubicBezTo>
                <a:cubicBezTo>
                  <a:pt x="5693349" y="-19819"/>
                  <a:pt x="5759254" y="-14202"/>
                  <a:pt x="5967221" y="0"/>
                </a:cubicBezTo>
                <a:cubicBezTo>
                  <a:pt x="6175188" y="14202"/>
                  <a:pt x="6385866" y="22035"/>
                  <a:pt x="6698561" y="0"/>
                </a:cubicBezTo>
                <a:cubicBezTo>
                  <a:pt x="7011256" y="-22035"/>
                  <a:pt x="7124673" y="-16755"/>
                  <a:pt x="7261629" y="0"/>
                </a:cubicBezTo>
                <a:cubicBezTo>
                  <a:pt x="7398585" y="16755"/>
                  <a:pt x="8097867" y="-26169"/>
                  <a:pt x="8413652" y="0"/>
                </a:cubicBezTo>
                <a:cubicBezTo>
                  <a:pt x="8396142" y="269778"/>
                  <a:pt x="8422901" y="360000"/>
                  <a:pt x="8413652" y="589621"/>
                </a:cubicBezTo>
                <a:cubicBezTo>
                  <a:pt x="8404403" y="819242"/>
                  <a:pt x="8394892" y="989155"/>
                  <a:pt x="8413652" y="1156120"/>
                </a:cubicBezTo>
                <a:cubicBezTo>
                  <a:pt x="8248805" y="1157061"/>
                  <a:pt x="7982134" y="1183402"/>
                  <a:pt x="7598175" y="1156120"/>
                </a:cubicBezTo>
                <a:cubicBezTo>
                  <a:pt x="7214216" y="1128838"/>
                  <a:pt x="7195493" y="1161007"/>
                  <a:pt x="7035107" y="1156120"/>
                </a:cubicBezTo>
                <a:cubicBezTo>
                  <a:pt x="6874721" y="1151233"/>
                  <a:pt x="6621730" y="1132216"/>
                  <a:pt x="6303767" y="1156120"/>
                </a:cubicBezTo>
                <a:cubicBezTo>
                  <a:pt x="5985804" y="1180024"/>
                  <a:pt x="6063919" y="1157280"/>
                  <a:pt x="5908973" y="1156120"/>
                </a:cubicBezTo>
                <a:cubicBezTo>
                  <a:pt x="5754027" y="1154960"/>
                  <a:pt x="5604670" y="1164284"/>
                  <a:pt x="5430042" y="1156120"/>
                </a:cubicBezTo>
                <a:cubicBezTo>
                  <a:pt x="5255414" y="1147956"/>
                  <a:pt x="4898700" y="1157077"/>
                  <a:pt x="4698701" y="1156120"/>
                </a:cubicBezTo>
                <a:cubicBezTo>
                  <a:pt x="4498702" y="1155163"/>
                  <a:pt x="4217432" y="1182027"/>
                  <a:pt x="3967361" y="1156120"/>
                </a:cubicBezTo>
                <a:cubicBezTo>
                  <a:pt x="3717290" y="1130213"/>
                  <a:pt x="3633316" y="1178224"/>
                  <a:pt x="3404293" y="1156120"/>
                </a:cubicBezTo>
                <a:cubicBezTo>
                  <a:pt x="3175270" y="1134016"/>
                  <a:pt x="2880356" y="1125455"/>
                  <a:pt x="2672953" y="1156120"/>
                </a:cubicBezTo>
                <a:cubicBezTo>
                  <a:pt x="2465550" y="1186785"/>
                  <a:pt x="2073400" y="1130861"/>
                  <a:pt x="1857475" y="1156120"/>
                </a:cubicBezTo>
                <a:cubicBezTo>
                  <a:pt x="1641550" y="1181379"/>
                  <a:pt x="1530185" y="1170843"/>
                  <a:pt x="1294408" y="1156120"/>
                </a:cubicBezTo>
                <a:cubicBezTo>
                  <a:pt x="1058631" y="1141397"/>
                  <a:pt x="380219" y="1125662"/>
                  <a:pt x="0" y="1156120"/>
                </a:cubicBezTo>
                <a:cubicBezTo>
                  <a:pt x="-19412" y="861840"/>
                  <a:pt x="11587" y="844493"/>
                  <a:pt x="0" y="554938"/>
                </a:cubicBezTo>
                <a:cubicBezTo>
                  <a:pt x="-11587" y="265383"/>
                  <a:pt x="4990" y="123917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123336" y="-24394"/>
                  <a:pt x="348877" y="13415"/>
                  <a:pt x="563067" y="0"/>
                </a:cubicBezTo>
                <a:cubicBezTo>
                  <a:pt x="777257" y="-13415"/>
                  <a:pt x="788386" y="3623"/>
                  <a:pt x="957862" y="0"/>
                </a:cubicBezTo>
                <a:cubicBezTo>
                  <a:pt x="1127338" y="-3623"/>
                  <a:pt x="1328494" y="-7588"/>
                  <a:pt x="1689202" y="0"/>
                </a:cubicBezTo>
                <a:cubicBezTo>
                  <a:pt x="2049910" y="7588"/>
                  <a:pt x="1920542" y="4872"/>
                  <a:pt x="2083997" y="0"/>
                </a:cubicBezTo>
                <a:cubicBezTo>
                  <a:pt x="2247452" y="-4872"/>
                  <a:pt x="2579166" y="-34065"/>
                  <a:pt x="2815337" y="0"/>
                </a:cubicBezTo>
                <a:cubicBezTo>
                  <a:pt x="3051508" y="34065"/>
                  <a:pt x="3205483" y="-7935"/>
                  <a:pt x="3546678" y="0"/>
                </a:cubicBezTo>
                <a:cubicBezTo>
                  <a:pt x="3887873" y="7935"/>
                  <a:pt x="4116183" y="24682"/>
                  <a:pt x="4278018" y="0"/>
                </a:cubicBezTo>
                <a:cubicBezTo>
                  <a:pt x="4439853" y="-24682"/>
                  <a:pt x="4675327" y="4636"/>
                  <a:pt x="4841086" y="0"/>
                </a:cubicBezTo>
                <a:cubicBezTo>
                  <a:pt x="5006845" y="-4636"/>
                  <a:pt x="5397045" y="-25663"/>
                  <a:pt x="5572426" y="0"/>
                </a:cubicBezTo>
                <a:cubicBezTo>
                  <a:pt x="5747807" y="25663"/>
                  <a:pt x="5855669" y="1012"/>
                  <a:pt x="5967221" y="0"/>
                </a:cubicBezTo>
                <a:cubicBezTo>
                  <a:pt x="6078773" y="-1012"/>
                  <a:pt x="6338696" y="-19813"/>
                  <a:pt x="6446152" y="0"/>
                </a:cubicBezTo>
                <a:cubicBezTo>
                  <a:pt x="6553608" y="19813"/>
                  <a:pt x="6693411" y="5937"/>
                  <a:pt x="6840946" y="0"/>
                </a:cubicBezTo>
                <a:cubicBezTo>
                  <a:pt x="6988481" y="-5937"/>
                  <a:pt x="7223011" y="-12693"/>
                  <a:pt x="7572287" y="0"/>
                </a:cubicBezTo>
                <a:cubicBezTo>
                  <a:pt x="7921563" y="12693"/>
                  <a:pt x="8243476" y="25080"/>
                  <a:pt x="8413652" y="0"/>
                </a:cubicBezTo>
                <a:cubicBezTo>
                  <a:pt x="8434808" y="218361"/>
                  <a:pt x="8440259" y="450780"/>
                  <a:pt x="8413652" y="578060"/>
                </a:cubicBezTo>
                <a:cubicBezTo>
                  <a:pt x="8387045" y="705340"/>
                  <a:pt x="8429235" y="986586"/>
                  <a:pt x="8413652" y="1156120"/>
                </a:cubicBezTo>
                <a:cubicBezTo>
                  <a:pt x="8101421" y="1133850"/>
                  <a:pt x="8052428" y="1135887"/>
                  <a:pt x="7766448" y="1156120"/>
                </a:cubicBezTo>
                <a:cubicBezTo>
                  <a:pt x="7480468" y="1176353"/>
                  <a:pt x="7377561" y="1150764"/>
                  <a:pt x="7119244" y="1156120"/>
                </a:cubicBezTo>
                <a:cubicBezTo>
                  <a:pt x="6860927" y="1161476"/>
                  <a:pt x="6612190" y="1123113"/>
                  <a:pt x="6303767" y="1156120"/>
                </a:cubicBezTo>
                <a:cubicBezTo>
                  <a:pt x="5995344" y="1189127"/>
                  <a:pt x="5995304" y="1168281"/>
                  <a:pt x="5908973" y="1156120"/>
                </a:cubicBezTo>
                <a:cubicBezTo>
                  <a:pt x="5822642" y="1143959"/>
                  <a:pt x="5618159" y="1154611"/>
                  <a:pt x="5430042" y="1156120"/>
                </a:cubicBezTo>
                <a:cubicBezTo>
                  <a:pt x="5241925" y="1157629"/>
                  <a:pt x="5054394" y="1167951"/>
                  <a:pt x="4951111" y="1156120"/>
                </a:cubicBezTo>
                <a:cubicBezTo>
                  <a:pt x="4847828" y="1144289"/>
                  <a:pt x="4523202" y="1129516"/>
                  <a:pt x="4303907" y="1156120"/>
                </a:cubicBezTo>
                <a:cubicBezTo>
                  <a:pt x="4084612" y="1182724"/>
                  <a:pt x="4031539" y="1137189"/>
                  <a:pt x="3909112" y="1156120"/>
                </a:cubicBezTo>
                <a:cubicBezTo>
                  <a:pt x="3786685" y="1175051"/>
                  <a:pt x="3606990" y="1166166"/>
                  <a:pt x="3514318" y="1156120"/>
                </a:cubicBezTo>
                <a:cubicBezTo>
                  <a:pt x="3421646" y="1146074"/>
                  <a:pt x="3130345" y="1186366"/>
                  <a:pt x="2867114" y="1156120"/>
                </a:cubicBezTo>
                <a:cubicBezTo>
                  <a:pt x="2603883" y="1125874"/>
                  <a:pt x="2561738" y="1142663"/>
                  <a:pt x="2304046" y="1156120"/>
                </a:cubicBezTo>
                <a:cubicBezTo>
                  <a:pt x="2046354" y="1169577"/>
                  <a:pt x="1748754" y="1163369"/>
                  <a:pt x="1572706" y="1156120"/>
                </a:cubicBezTo>
                <a:cubicBezTo>
                  <a:pt x="1396658" y="1148871"/>
                  <a:pt x="966073" y="1195702"/>
                  <a:pt x="757229" y="1156120"/>
                </a:cubicBezTo>
                <a:cubicBezTo>
                  <a:pt x="548385" y="1116538"/>
                  <a:pt x="374099" y="1134672"/>
                  <a:pt x="0" y="1156120"/>
                </a:cubicBezTo>
                <a:cubicBezTo>
                  <a:pt x="-3689" y="897432"/>
                  <a:pt x="-25247" y="839712"/>
                  <a:pt x="0" y="566499"/>
                </a:cubicBezTo>
                <a:cubicBezTo>
                  <a:pt x="25247" y="293286"/>
                  <a:pt x="16678" y="178227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976294135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Islam</a:t>
            </a:r>
            <a:r>
              <a:rPr lang="pl-PL" sz="4000" b="1" dirty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39952D7-0848-FF3E-EDB4-13BB41CB2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1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766" y="987477"/>
            <a:ext cx="11339618" cy="1867290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4" y="3198901"/>
            <a:ext cx="10904095" cy="334382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pl-PL" sz="3100" dirty="0"/>
              <a:t>Należy </a:t>
            </a:r>
            <a:r>
              <a:rPr lang="pl-PL" sz="3100" b="1" dirty="0"/>
              <a:t>mieć świadomość</a:t>
            </a:r>
            <a:r>
              <a:rPr lang="pl-PL" sz="3100" dirty="0"/>
              <a:t>, że </a:t>
            </a:r>
            <a:r>
              <a:rPr lang="pl-PL" sz="3100" b="1" dirty="0"/>
              <a:t>nie istnieją zasadnicze </a:t>
            </a:r>
            <a:r>
              <a:rPr lang="pl-PL" sz="3100" dirty="0"/>
              <a:t>różnice pomiędzy wyznaniami religii chrześcijańskiej </a:t>
            </a:r>
            <a:r>
              <a:rPr lang="pl-PL" sz="3100" b="1" dirty="0"/>
              <a:t>w aspekcie opieki medycznej nad chorym</a:t>
            </a:r>
            <a:r>
              <a:rPr lang="pl-PL" sz="3100" dirty="0"/>
              <a:t>. Wszystkie wyznania tej religii mają wiele wspólnych cech. </a:t>
            </a:r>
          </a:p>
          <a:p>
            <a:pPr lvl="0"/>
            <a:r>
              <a:rPr lang="pl-PL" sz="3100" dirty="0"/>
              <a:t>Należy zapoznać się </a:t>
            </a:r>
            <a:r>
              <a:rPr lang="pl-PL" sz="3100" b="1" dirty="0"/>
              <a:t>z aspektami religii chrześcijańskiej </a:t>
            </a:r>
            <a:r>
              <a:rPr lang="pl-PL" sz="3100" dirty="0"/>
              <a:t>by świadomie                                          i profesjonalnie opiekować się pacjentem/pacjentką.</a:t>
            </a:r>
          </a:p>
          <a:p>
            <a:pPr lvl="0"/>
            <a:r>
              <a:rPr lang="pl-PL" sz="3100" b="1" dirty="0"/>
              <a:t>W warunkach hospitalizacji </a:t>
            </a:r>
            <a:r>
              <a:rPr lang="pl-PL" sz="3100" dirty="0"/>
              <a:t>zarówno Katolicy, Protestanci jak i Prawosławni </a:t>
            </a:r>
            <a:r>
              <a:rPr lang="pl-PL" sz="3100" b="1" dirty="0"/>
              <a:t>modlą się </a:t>
            </a:r>
            <a:r>
              <a:rPr lang="pl-PL" sz="3100" dirty="0"/>
              <a:t>(często z pomocą Pisma Świętego</a:t>
            </a:r>
            <a:r>
              <a:rPr lang="pl-PL" sz="3100" b="1" dirty="0"/>
              <a:t>), </a:t>
            </a:r>
            <a:r>
              <a:rPr lang="pl-PL" sz="3100" dirty="0"/>
              <a:t>przyjmują</a:t>
            </a:r>
            <a:r>
              <a:rPr lang="pl-PL" sz="3100" b="1" dirty="0"/>
              <a:t> Sakramenty Święte, kontaktują się z Kapłanem swojego wyznania, przystępują do spowiedzi, zachowują postanowienia postne, celebrują wybrane Święta</a:t>
            </a:r>
            <a:r>
              <a:rPr lang="pl-PL" sz="3100" dirty="0"/>
              <a:t>. </a:t>
            </a:r>
          </a:p>
          <a:p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13508EBF-8E95-D512-901B-A98B64B93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08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Należy</a:t>
            </a:r>
            <a:r>
              <a:rPr lang="pl-PL" b="1" dirty="0"/>
              <a:t> zebrać dokładne informacje dotyczące zasad życia </a:t>
            </a:r>
            <a:r>
              <a:rPr lang="pl-PL" dirty="0"/>
              <a:t>celem respektowania potrzeb duchowych, potrzeby prywatności i zachowania skromności.</a:t>
            </a:r>
          </a:p>
          <a:p>
            <a:r>
              <a:rPr lang="pl-PL" dirty="0"/>
              <a:t>W rozmowie z osobą odmienną kulturowo warto </a:t>
            </a:r>
            <a:r>
              <a:rPr lang="pl-PL" b="1" dirty="0"/>
              <a:t>wykorzystać niewerbalne metody komunikacji</a:t>
            </a:r>
            <a:r>
              <a:rPr lang="pl-PL" dirty="0"/>
              <a:t> i używać </a:t>
            </a:r>
            <a:r>
              <a:rPr lang="pl-PL" b="1" dirty="0"/>
              <a:t>„języka ciała”</a:t>
            </a:r>
            <a:r>
              <a:rPr lang="pl-PL" dirty="0"/>
              <a:t>. Ważne jest, aby pacjenci rozumieli pytania i instrukcje personelu medycznego, dlatego dobrze jest korzystać z tłumaczy/tłumaczek. </a:t>
            </a:r>
          </a:p>
          <a:p>
            <a:r>
              <a:rPr lang="pl-PL" dirty="0"/>
              <a:t>Dla ochrony poufności pacjenta najlepiej jest unikać rodziny i znajomych pacjenta jako tłumaczy. </a:t>
            </a:r>
            <a:r>
              <a:rPr lang="pl-PL" b="1" dirty="0"/>
              <a:t>Wszystkie zalecenia należy formułować jasnym i prostym językiem.</a:t>
            </a:r>
          </a:p>
          <a:p>
            <a:r>
              <a:rPr lang="pl-PL" dirty="0"/>
              <a:t>Należy </a:t>
            </a:r>
            <a:r>
              <a:rPr lang="pl-PL" b="1" dirty="0"/>
              <a:t>mówić powoli</a:t>
            </a:r>
            <a:r>
              <a:rPr lang="pl-PL" dirty="0"/>
              <a:t> i </a:t>
            </a:r>
            <a:r>
              <a:rPr lang="pl-PL" b="1" dirty="0"/>
              <a:t>zwracać się bezpośrednio </a:t>
            </a:r>
            <a:r>
              <a:rPr lang="pl-PL" dirty="0"/>
              <a:t>do pacjenta/pacjentki, formułować krótkie zdania i używać zwyczajnego tonu głosu. </a:t>
            </a:r>
          </a:p>
          <a:p>
            <a:r>
              <a:rPr lang="pl-PL" dirty="0"/>
              <a:t>Należy unikać </a:t>
            </a:r>
            <a:r>
              <a:rPr lang="pl-PL" b="1" dirty="0"/>
              <a:t>idiomów, podniesionego tonu głosu czy trudnego słownictwa.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331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/>
          </a:bodyPr>
          <a:lstStyle/>
          <a:p>
            <a:r>
              <a:rPr lang="pl-PL" sz="2600" dirty="0"/>
              <a:t>Zawsze należy upewnić się, czy pacjent/pacjentka </a:t>
            </a:r>
            <a:r>
              <a:rPr lang="pl-PL" sz="2600" b="1" dirty="0"/>
              <a:t>rozumieją zalecenia personelu medycznego i akceptują zaproponowany plan leczenia</a:t>
            </a:r>
            <a:r>
              <a:rPr lang="pl-PL" sz="2600" dirty="0"/>
              <a:t>.</a:t>
            </a:r>
          </a:p>
          <a:p>
            <a:r>
              <a:rPr lang="pl-PL" sz="2600" dirty="0"/>
              <a:t>Potencjalne konflikty kulturowe między personelem medycznym a pacjentem/pacjentką </a:t>
            </a:r>
            <a:r>
              <a:rPr lang="pl-PL" sz="2600" b="1" dirty="0"/>
              <a:t>mogą pojawić się na tle odmiennej postawy wobec czasu, przestrzeni osobistej, mowy ciała i systemu wartości.</a:t>
            </a:r>
          </a:p>
          <a:p>
            <a:r>
              <a:rPr lang="pl-PL" sz="2600" dirty="0"/>
              <a:t>Niektórzy pacjenci/pacjentki będą </a:t>
            </a:r>
            <a:r>
              <a:rPr lang="pl-PL" sz="2600" b="1" dirty="0"/>
              <a:t>unikać kontaktu wzrokowego </a:t>
            </a:r>
            <a:r>
              <a:rPr lang="pl-PL" sz="2600" dirty="0"/>
              <a:t>w kontakcie z personelem medycznym, szczególnie odmiennej płci.</a:t>
            </a:r>
          </a:p>
          <a:p>
            <a:r>
              <a:rPr lang="pl-PL" sz="2600" dirty="0"/>
              <a:t>W przypadku, gdy pacjent/pacjentka i personel medyczny posługują się wspólnym językiem, ważne jest </a:t>
            </a:r>
            <a:r>
              <a:rPr lang="pl-PL" sz="2600" b="1" dirty="0"/>
              <a:t>bycie świadomym własnego sposobu komunikacji, szacunek dla przekonań pacjenta oraz bycie uważnym.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1A18CE2-898F-2A8D-C4DE-EF8786DCE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9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/>
          </a:bodyPr>
          <a:lstStyle/>
          <a:p>
            <a:r>
              <a:rPr lang="pl-PL" sz="2600" dirty="0"/>
              <a:t>O ile jest to możliwe, należy</a:t>
            </a:r>
            <a:r>
              <a:rPr lang="pl-PL" sz="2600" b="1" dirty="0"/>
              <a:t> położyć pacjenta/pacjentkę w sali jednoosobowej.</a:t>
            </a:r>
          </a:p>
          <a:p>
            <a:r>
              <a:rPr lang="pl-PL" sz="2600" dirty="0"/>
              <a:t>Należy</a:t>
            </a:r>
            <a:r>
              <a:rPr lang="pl-PL" sz="2600" b="1" dirty="0"/>
              <a:t> usunąć z sali chrześcijańskie ikony </a:t>
            </a:r>
            <a:r>
              <a:rPr lang="pl-PL" sz="2600" dirty="0"/>
              <a:t>(krzyż, obrazy ze świętymi).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</a:t>
            </a:r>
            <a:r>
              <a:rPr lang="pl-PL" sz="2600" dirty="0"/>
              <a:t>do odmawiania modlitwy, miejsce na matę do modlitwy, a także odłożenie Koranu.</a:t>
            </a:r>
          </a:p>
          <a:p>
            <a:r>
              <a:rPr lang="pl-PL" sz="2600" dirty="0"/>
              <a:t>Należy</a:t>
            </a:r>
            <a:r>
              <a:rPr lang="pl-PL" sz="2600" b="1" dirty="0"/>
              <a:t> przekazać informacje </a:t>
            </a:r>
            <a:r>
              <a:rPr lang="pl-PL" sz="2600" dirty="0"/>
              <a:t>na temat rozkładu dnia oraz opóźniać wykonanie danej czynności do czasu zakończenia modlitwy.</a:t>
            </a:r>
          </a:p>
          <a:p>
            <a:r>
              <a:rPr lang="pl-PL" sz="2600" b="1" dirty="0"/>
              <a:t>Nie należy zdejmować ozdób o znaczeniu religijnym </a:t>
            </a:r>
            <a:r>
              <a:rPr lang="pl-PL" sz="2600" dirty="0"/>
              <a:t>– jeżeli nie wymaga tego dana procedura (zabieg operacyjny czy badania diagnostyczne). 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4BF5F72-E14E-4030-0197-9522449AB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05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7A3EDD-DAC4-481D-B2CF-AA467772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83A333-435E-4D68-8C05-E36E75E29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425"/>
            <a:ext cx="10515600" cy="4094446"/>
          </a:xfrm>
        </p:spPr>
        <p:txBody>
          <a:bodyPr>
            <a:normAutofit/>
          </a:bodyPr>
          <a:lstStyle/>
          <a:p>
            <a:r>
              <a:rPr lang="pl-PL" sz="2600" dirty="0"/>
              <a:t>Należy </a:t>
            </a:r>
            <a:r>
              <a:rPr lang="pl-PL" sz="2600" b="1" dirty="0"/>
              <a:t>zapewnić personel medyczny (lekarza, pielęgniarki, fizjoterapeuty) tej samej płci </a:t>
            </a:r>
            <a:r>
              <a:rPr lang="pl-PL" sz="2600" dirty="0"/>
              <a:t>– w przypadku, gdy jest to niemożliwe, przeprowadzić rozmowę z pacjentem/pacjentką, wskazująca na zrozumienie i poszanowanie kwestii cielesności.</a:t>
            </a:r>
          </a:p>
          <a:p>
            <a:r>
              <a:rPr lang="pl-PL" sz="2600" dirty="0"/>
              <a:t>Należy unikać przez personel medyczny </a:t>
            </a:r>
            <a:r>
              <a:rPr lang="pl-PL" sz="2600" b="1" dirty="0"/>
              <a:t>kontaktu fizycznego lub ograniczyć go do niezbędnego minimum.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unikać dotykania z „czułością” głowy </a:t>
            </a:r>
            <a:r>
              <a:rPr lang="pl-PL" sz="2600" dirty="0"/>
              <a:t>pacjentów/pacjentek.  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umożliwić bliskim odwiedzanie chorych w szpitalu.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46ACF3C-F904-4766-58A9-8D57C31C2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48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22335-C9A0-4473-A531-169D52A2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1E592-6041-450C-A803-BD49171E9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474"/>
            <a:ext cx="10515600" cy="437337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Należy </a:t>
            </a:r>
            <a:r>
              <a:rPr lang="pl-PL" b="1" dirty="0"/>
              <a:t>poszanować prawa muzułmanek </a:t>
            </a:r>
            <a:r>
              <a:rPr lang="pl-PL" dirty="0"/>
              <a:t>do noszenia stroju zakrywającego całe ciało, w tym głowę, szyję, ramiona i nogi. </a:t>
            </a:r>
          </a:p>
          <a:p>
            <a:r>
              <a:rPr lang="pl-PL" dirty="0"/>
              <a:t>Należy </a:t>
            </a:r>
            <a:r>
              <a:rPr lang="pl-PL" b="1" dirty="0"/>
              <a:t>przekazywać informacje o wszystkich działaniach </a:t>
            </a:r>
            <a:r>
              <a:rPr lang="pl-PL" dirty="0"/>
              <a:t>dotyczących opieki pielęgniarskiej  i leczeniu pacjentce, a także jej mężowi lub ojcu.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rodzącej muzułmance opiekę żeńskiego personelu.</a:t>
            </a:r>
          </a:p>
          <a:p>
            <a:r>
              <a:rPr lang="pl-PL" dirty="0"/>
              <a:t>Należy </a:t>
            </a:r>
            <a:r>
              <a:rPr lang="pl-PL" b="1" dirty="0"/>
              <a:t>wcześniej uzgodnić z rodzącą pozycję podczas porodu.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ograniczyć do minimum ekspozycję ciała rodzącej.</a:t>
            </a:r>
          </a:p>
          <a:p>
            <a:pPr lvl="0"/>
            <a:r>
              <a:rPr lang="pl-PL" dirty="0"/>
              <a:t>Istotnym jest umożliwienie rodzinie </a:t>
            </a:r>
            <a:r>
              <a:rPr lang="pl-PL" b="1" dirty="0"/>
              <a:t>odmówienia specjalnej modlitwy po przecięciu pępowiny.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czterokrotne obmycie noworodka po porodzie.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74B16438-061A-FD36-D325-BBA2ACAD7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401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9CD24-230E-45CE-8662-1E2FB3B1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4E6C4-CE92-4644-A0E2-D2C63AB6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3455"/>
            <a:ext cx="10515600" cy="3823507"/>
          </a:xfrm>
        </p:spPr>
        <p:txBody>
          <a:bodyPr/>
          <a:lstStyle/>
          <a:p>
            <a:r>
              <a:rPr lang="pl-PL" sz="2600" dirty="0"/>
              <a:t>Należy </a:t>
            </a:r>
            <a:r>
              <a:rPr lang="pl-PL" sz="2600" b="1" dirty="0"/>
              <a:t>stworzyć warunki do rytualnego obmycia </a:t>
            </a:r>
            <a:r>
              <a:rPr lang="pl-PL" sz="2600" dirty="0"/>
              <a:t>obejmującego umycie twarzy, rąk i stóp przez modlitwą oraz czytaniem Koranu (także osobom leżącym). 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do zachowania czystości rąk </a:t>
            </a:r>
            <a:r>
              <a:rPr lang="pl-PL" sz="2600" dirty="0"/>
              <a:t>przed i po każdym posiłku oraz przed odmówieniem modlitwy przed posiłkiem.</a:t>
            </a:r>
          </a:p>
          <a:p>
            <a:r>
              <a:rPr lang="pl-PL" sz="2600" dirty="0"/>
              <a:t>Istotnym jest, aby </a:t>
            </a:r>
            <a:r>
              <a:rPr lang="pl-PL" sz="2600" b="1" dirty="0"/>
              <a:t>zapewnić możliwość obmycia rąk oraz krocza i odbytu </a:t>
            </a:r>
            <a:r>
              <a:rPr lang="pl-PL" sz="2600" dirty="0"/>
              <a:t>po skorzystaniu z toalety, kaczki czy basenu  (także osobom leżącym).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7F6C54E-4D42-5F9F-8BFC-B09B45450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57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262DC-4A2B-4BBA-9C38-A5CC2F56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C249A-0644-4E7E-A527-66C211C04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33641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Należy </a:t>
            </a:r>
            <a:r>
              <a:rPr lang="pl-PL" b="1" dirty="0"/>
              <a:t>omówić z pacjentem/pacjentką kwestię postu. </a:t>
            </a:r>
          </a:p>
          <a:p>
            <a:r>
              <a:rPr lang="pl-PL" dirty="0"/>
              <a:t>Jeżeli  powodzenie leczenia wymaga przerwania postu, należy poinformować o tym pacjenta/pacjentkę i rodzinę oraz zalecić zmianę terminu postu po okresie choroby i rekonwalescencji.</a:t>
            </a:r>
          </a:p>
          <a:p>
            <a:r>
              <a:rPr lang="pl-PL" dirty="0"/>
              <a:t>Należy pamiętać, że </a:t>
            </a:r>
            <a:r>
              <a:rPr lang="pl-PL" b="1" dirty="0"/>
              <a:t>nie przerywają postu</a:t>
            </a:r>
            <a:r>
              <a:rPr lang="pl-PL" dirty="0"/>
              <a:t>: leki wchłaniane przez skórę, płukania oraz iniekcje, a także pobranie krwi.</a:t>
            </a:r>
          </a:p>
          <a:p>
            <a:r>
              <a:rPr lang="pl-PL" dirty="0"/>
              <a:t>Należy pamiętać, że </a:t>
            </a:r>
            <a:r>
              <a:rPr lang="pl-PL" b="1" dirty="0"/>
              <a:t>post mogą przerwać</a:t>
            </a:r>
            <a:r>
              <a:rPr lang="pl-PL" dirty="0"/>
              <a:t>: zakrapianie uszu i nosa, zażycie czopków i globulek ora zażycie leku wziewnego.</a:t>
            </a:r>
          </a:p>
          <a:p>
            <a:r>
              <a:rPr lang="pl-PL" dirty="0"/>
              <a:t>Należy pamiętać, że muzułmanie </a:t>
            </a:r>
            <a:r>
              <a:rPr lang="pl-PL" b="1" dirty="0"/>
              <a:t>nie przyjmują leków w postaci kapsułek żelowych </a:t>
            </a:r>
            <a:r>
              <a:rPr lang="pl-PL" dirty="0"/>
              <a:t>ze względu na obecność  w nich żelatyny oraz leków na bazie alkoholu.</a:t>
            </a:r>
          </a:p>
          <a:p>
            <a:r>
              <a:rPr lang="pl-PL" b="1" dirty="0"/>
              <a:t>Należy unikać założenia wkłucia obwodowego na kończynie górnej lewej.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8541265-41F9-2AE6-02E0-EAEADE9EA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786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B7A1C5-A9F0-4CD2-B612-BEC19106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91342C-2C69-4FD1-88CF-580851584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8406"/>
            <a:ext cx="10515600" cy="3942413"/>
          </a:xfrm>
        </p:spPr>
        <p:txBody>
          <a:bodyPr/>
          <a:lstStyle/>
          <a:p>
            <a:r>
              <a:rPr lang="pl-PL" sz="2600" dirty="0"/>
              <a:t>Należy pamiętać, że</a:t>
            </a:r>
            <a:r>
              <a:rPr lang="pl-PL" sz="2600" b="1" dirty="0"/>
              <a:t> muzułmanie dzielą pokarmy na dozwolone i niedozwolone. </a:t>
            </a:r>
          </a:p>
          <a:p>
            <a:r>
              <a:rPr lang="pl-PL" sz="2600" dirty="0"/>
              <a:t>Wszystkie kwestie dotyczące preferencji żywieniowych należy przedyskutować z pacjentami indywidualnie, </a:t>
            </a:r>
          </a:p>
          <a:p>
            <a:r>
              <a:rPr lang="pl-PL" sz="2600" dirty="0"/>
              <a:t>Należy zezwolić rodzinie na dostarczanie posiłków przygotowywanych w domu – w przypadku, gdy zapewnienie odpowiedników składników  w szpitalnej diecie jest niemożliwe.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1428B18-1424-C824-B978-887253AA0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98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15307A-C481-4C2C-9AFB-A50F87E2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CF355-E537-4C7E-92E1-96A8EFB92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8"/>
          </a:xfrm>
        </p:spPr>
        <p:txBody>
          <a:bodyPr>
            <a:normAutofit/>
          </a:bodyPr>
          <a:lstStyle/>
          <a:p>
            <a:r>
              <a:rPr lang="pl-PL" sz="2600" dirty="0"/>
              <a:t>Należy </a:t>
            </a:r>
            <a:r>
              <a:rPr lang="pl-PL" sz="2600" b="1" dirty="0"/>
              <a:t>poinformować pracowników kuchni o tym, że pacjent/pacjentka jest osoba wyznającą islam</a:t>
            </a:r>
            <a:r>
              <a:rPr lang="pl-PL" sz="2600" dirty="0"/>
              <a:t> – powinni wiedzieć, że do przygotowywania potraw należy używać osobnych naczyń i przyborów.</a:t>
            </a:r>
          </a:p>
          <a:p>
            <a:r>
              <a:rPr lang="pl-PL" sz="2600" dirty="0"/>
              <a:t>Należy umożliwić pacjentowi/pacjentce </a:t>
            </a:r>
            <a:r>
              <a:rPr lang="pl-PL" sz="2600" b="1" dirty="0"/>
              <a:t>przybranie pozycji siedzącej podczas spożywania posiłków.</a:t>
            </a:r>
          </a:p>
          <a:p>
            <a:r>
              <a:rPr lang="pl-PL" sz="2600" dirty="0"/>
              <a:t>W przypadku niesprawności lub unieruchomiona prawej ręki, należy pomóc zjeść posiłek </a:t>
            </a:r>
            <a:r>
              <a:rPr lang="pl-PL" sz="2600" b="1" dirty="0"/>
              <a:t>karmiąc muzułmanina prawą ręką. </a:t>
            </a:r>
          </a:p>
          <a:p>
            <a:r>
              <a:rPr lang="pl-PL" sz="2600" dirty="0"/>
              <a:t>Przy karmieniu osób, które tego wymagają należy respektować zasadę, aby </a:t>
            </a:r>
            <a:r>
              <a:rPr lang="pl-PL" sz="2600" b="1" dirty="0"/>
              <a:t>pokarm w środku zostawić na koniec posiłku.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767A060-6C06-21C8-88F2-1573A6575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825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pacjentki/pacjenta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W przypadku pacjenta/pacjentki nieprzytomnej należy ustawić łóżko tak, aby </a:t>
            </a:r>
            <a:r>
              <a:rPr lang="pl-PL" b="1" dirty="0"/>
              <a:t>twarz była skierowana w stronę Mekki. 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rodzinie przebywania z bliskim, który umiera</a:t>
            </a:r>
            <a:r>
              <a:rPr lang="pl-PL" dirty="0"/>
              <a:t>, aby mogli mu recytować Koran.</a:t>
            </a:r>
          </a:p>
          <a:p>
            <a:pPr lvl="0"/>
            <a:r>
              <a:rPr lang="pl-PL" dirty="0"/>
              <a:t>Należy pamiętać, że </a:t>
            </a:r>
            <a:r>
              <a:rPr lang="pl-PL" b="1" dirty="0"/>
              <a:t>muzułmanie mogą nie życzyć sobie, aby ich zmarli byli dotykani przez osoby innej wiary lub płci.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rodzinie rytualne obmycie ciała osoby zmarłej.  </a:t>
            </a:r>
          </a:p>
          <a:p>
            <a:pPr lvl="0"/>
            <a:r>
              <a:rPr lang="pl-PL" dirty="0"/>
              <a:t>Pogrzeb powinien się odbyć w ciągu 24 godzin, kremacja jest zabroniona.</a:t>
            </a:r>
          </a:p>
          <a:p>
            <a:pPr lvl="0"/>
            <a:r>
              <a:rPr lang="pl-PL" dirty="0"/>
              <a:t>Istotnym jest wcześniejsze uzyskanie zgody krewnych na wykonanie autopsji. </a:t>
            </a:r>
          </a:p>
          <a:p>
            <a:pPr lvl="0"/>
            <a:r>
              <a:rPr lang="pl-PL" dirty="0"/>
              <a:t>Należy umożliwić rodzinie </a:t>
            </a:r>
            <a:r>
              <a:rPr lang="pl-PL" b="1" dirty="0"/>
              <a:t>odmówienie modlitwy pogrzebowej przed sekcją. 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2B024FC-E125-3627-973D-8EAB87432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1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560439" y="2814154"/>
            <a:ext cx="10793361" cy="38428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600" dirty="0">
                <a:solidFill>
                  <a:prstClr val="black"/>
                </a:solidFill>
              </a:rPr>
              <a:t>Wszystkie wyznania religii chrześcijańskiej </a:t>
            </a:r>
            <a:r>
              <a:rPr lang="pl-PL" sz="2600" b="1" dirty="0">
                <a:solidFill>
                  <a:prstClr val="black"/>
                </a:solidFill>
              </a:rPr>
              <a:t>doceniają rozwój i zasoby medycyny w zakresie leczenia człowieka, jednogłośnie przeciwstawiają się aborcji i wszelkim działaniom aborcyjnym.</a:t>
            </a:r>
            <a:r>
              <a:rPr lang="pl-PL" sz="26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 aspekcie opieki medycznej (w tym szpitalnej) zasadnicze różnice pomiędzy wyznaniami </a:t>
            </a:r>
            <a:r>
              <a:rPr lang="pl-PL" sz="2600" b="1" dirty="0">
                <a:solidFill>
                  <a:prstClr val="black"/>
                </a:solidFill>
              </a:rPr>
              <a:t>polegają na ilości przyjmowanych Sakramentów Świętych, treści modlitw, odmiennych symboli wiary towarzyszących choremu, innych dni kalendarzowych uznawanych jako dni świąteczne lub okresy postu.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Umożliwić należy każdemu pacjentowi/pacjentce czas wolny poświęcony modlitwie. Należy</a:t>
            </a:r>
            <a:r>
              <a:rPr lang="pl-PL" sz="2600" b="1" dirty="0">
                <a:solidFill>
                  <a:prstClr val="black"/>
                </a:solidFill>
              </a:rPr>
              <a:t> unikać przerywania modlitwy, zapewnić poczucie prywatności i intymności.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8EC5440-212D-8240-9EB0-C1F16A5EE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79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766" y="534886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1076633"/>
            <a:ext cx="10904095" cy="5580361"/>
          </a:xfrm>
        </p:spPr>
        <p:txBody>
          <a:bodyPr>
            <a:normAutofit fontScale="25000" lnSpcReduction="20000"/>
          </a:bodyPr>
          <a:lstStyle/>
          <a:p>
            <a:endParaRPr lang="pl-PL" sz="3300" dirty="0"/>
          </a:p>
          <a:p>
            <a:pPr marL="0" indent="0">
              <a:buNone/>
            </a:pPr>
            <a:endParaRPr lang="pl-PL" sz="6400" dirty="0"/>
          </a:p>
          <a:p>
            <a:r>
              <a:rPr lang="pl-PL" sz="7200" dirty="0" err="1"/>
              <a:t>Armour</a:t>
            </a:r>
            <a:r>
              <a:rPr lang="pl-PL" sz="7200" dirty="0"/>
              <a:t> J.R. Islam, chrześcijaństwo i Zachód, burzliwe dzieje wzajemnych relacji. </a:t>
            </a:r>
            <a:br>
              <a:rPr lang="pl-PL" sz="7200" dirty="0"/>
            </a:br>
            <a:r>
              <a:rPr lang="pl-PL" sz="7200" dirty="0"/>
              <a:t>Wydawnictwo WAM; Kraków 2014.</a:t>
            </a:r>
          </a:p>
          <a:p>
            <a:r>
              <a:rPr lang="pl-PL" sz="7200" dirty="0"/>
              <a:t>Kuriata A., Sadowa K. Podstawy ideologiczne islamu – filary wiary.  Zarys tematyki. Wrocław 2015; 183-202. Dostęp: 07.12.2019. Adres: URL: http://repozytorium.uni.wroc.pl/Content/65068/013_Kuriata_A_Sadowa_K_Podstawy_ideologiczne_islamu_filary_wiary_Zarys_tematyki.pdf</a:t>
            </a:r>
          </a:p>
          <a:p>
            <a:r>
              <a:rPr lang="pl-PL" sz="7200" dirty="0" err="1"/>
              <a:t>Ajmal</a:t>
            </a:r>
            <a:r>
              <a:rPr lang="pl-PL" sz="7200" dirty="0"/>
              <a:t> S., Filipowicz A., Hania </a:t>
            </a:r>
            <a:r>
              <a:rPr lang="pl-PL" sz="7200" dirty="0" err="1"/>
              <a:t>Hakiel</a:t>
            </a:r>
            <a:r>
              <a:rPr lang="pl-PL" sz="7200" dirty="0"/>
              <a:t> A.H., Polska Misja Medyczna., Szczepaniak A., Świst O. </a:t>
            </a:r>
            <a:r>
              <a:rPr lang="pl-PL" sz="7200" dirty="0" err="1"/>
              <a:t>Marhaba</a:t>
            </a:r>
            <a:r>
              <a:rPr lang="pl-PL" sz="7200" dirty="0"/>
              <a:t>. Uchodźczynie i uchodźcy. Poradnik dla personelu medycznego. Wydawca: Nomada Stowarzyszenie na Rzecz Integracji.  Dostęp: 09.01.2020. Adres: URL:  https://issuu.com/stow.nomada/docs/marhaba._przewodnik_dla_personelu_m </a:t>
            </a:r>
          </a:p>
          <a:p>
            <a:r>
              <a:rPr lang="pl-PL" sz="7200" dirty="0"/>
              <a:t>Krajewska-Kułak E., Łukaszuk C., Guzowski A., </a:t>
            </a:r>
            <a:r>
              <a:rPr lang="pl-PL" sz="7200" dirty="0" err="1"/>
              <a:t>Bejda</a:t>
            </a:r>
            <a:r>
              <a:rPr lang="pl-PL" sz="7200" dirty="0"/>
              <a:t> G., </a:t>
            </a:r>
            <a:r>
              <a:rPr lang="pl-PL" sz="7200" dirty="0" err="1"/>
              <a:t>Lankau</a:t>
            </a:r>
            <a:r>
              <a:rPr lang="pl-PL" sz="7200" dirty="0"/>
              <a:t> A., Cybulski M. Pacjent odmienny kulturowo w opiece zdrowotnej [w:] Pacjent „Inny” wyzwaniem opieki medycznej. Krajewska-Kułak E., Guzowski A., </a:t>
            </a:r>
            <a:r>
              <a:rPr lang="pl-PL" sz="7200" dirty="0" err="1"/>
              <a:t>Bejda</a:t>
            </a:r>
            <a:r>
              <a:rPr lang="pl-PL" sz="7200" dirty="0"/>
              <a:t> G., </a:t>
            </a:r>
            <a:r>
              <a:rPr lang="pl-PL" sz="7200" dirty="0" err="1"/>
              <a:t>Lankau</a:t>
            </a:r>
            <a:r>
              <a:rPr lang="pl-PL" sz="7200" dirty="0"/>
              <a:t> A. (red.). Wydawnictwo Naukowe Silva Rerum. Poznań 2016; s. 97-112.</a:t>
            </a:r>
          </a:p>
          <a:p>
            <a:r>
              <a:rPr lang="pl-PL" sz="7200" dirty="0"/>
              <a:t>Pruszyński J., </a:t>
            </a:r>
            <a:r>
              <a:rPr lang="pl-PL" sz="7200" dirty="0" err="1"/>
              <a:t>Putz</a:t>
            </a:r>
            <a:r>
              <a:rPr lang="pl-PL" sz="7200" dirty="0"/>
              <a:t> J., </a:t>
            </a:r>
            <a:r>
              <a:rPr lang="pl-PL" sz="7200" dirty="0" err="1"/>
              <a:t>Cianciara</a:t>
            </a:r>
            <a:r>
              <a:rPr lang="pl-PL" sz="7200" dirty="0"/>
              <a:t> D. Uwarunkowania religijne i kulturowe potrzeb muzułmanów podczas zdrowia i choroby. </a:t>
            </a:r>
            <a:r>
              <a:rPr lang="pl-PL" sz="7200" dirty="0" err="1"/>
              <a:t>Hygeia</a:t>
            </a:r>
            <a:r>
              <a:rPr lang="pl-PL" sz="7200" dirty="0"/>
              <a:t> Public Health  2013; 48(1): 108-114.</a:t>
            </a:r>
          </a:p>
          <a:p>
            <a:r>
              <a:rPr lang="pl-PL" sz="7200" dirty="0"/>
              <a:t>Medica 2000. Jak postrzegana jest miesiączka w różnych kulturach? Dostęp: 09.01.2020. Adres: URL: https://www.medica2000.com.pl/jak-postrzegana-jest-miesiaczka-w-roznych-kulturach/</a:t>
            </a:r>
          </a:p>
          <a:p>
            <a:r>
              <a:rPr lang="pl-PL" sz="7200" dirty="0"/>
              <a:t>Piwko A.M. Kobieta w islamie. Muzułmański feminizm ? Warszawskie Studia Pastoralne UKSW Rok X 2015; 4(29): 25-53. Dostęp: 09.01.2020. Adres: URL: https://doi.org/10.21697/wsp.2015.10.4.29.02</a:t>
            </a:r>
          </a:p>
          <a:p>
            <a:r>
              <a:rPr lang="pl-PL" sz="7200" dirty="0"/>
              <a:t>Komorowska-Pudło M. Wartościowanie płciowości i seksualności w religiach monoteistycznych. Założenia doktrynalne a rzeczywistość empiryczna. Studia Paradyskie 2017; 27(27): 317-333.</a:t>
            </a:r>
          </a:p>
          <a:p>
            <a:pPr marL="542925" indent="-542925">
              <a:buFont typeface="+mj-lt"/>
              <a:buAutoNum type="arabicPeriod"/>
            </a:pPr>
            <a:endParaRPr lang="pl-PL" sz="64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pPr marL="0" indent="0">
              <a:buNone/>
            </a:pPr>
            <a:r>
              <a:rPr lang="pl-PL" sz="3600" dirty="0"/>
              <a:t> </a:t>
            </a:r>
          </a:p>
          <a:p>
            <a:pPr marL="0" indent="0">
              <a:buNone/>
            </a:pPr>
            <a:endParaRPr lang="pl-PL" sz="2900" b="1" dirty="0"/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336A06B-0234-F3A9-14A4-88F725B1C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D8ACEDA1-A58D-F523-2AA0-D5B802DE66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06" t="8249" b="9467"/>
          <a:stretch/>
        </p:blipFill>
        <p:spPr>
          <a:xfrm>
            <a:off x="-41158" y="43259"/>
            <a:ext cx="1758715" cy="152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823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766" y="534886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449705" y="1076633"/>
            <a:ext cx="10904095" cy="5580361"/>
          </a:xfrm>
        </p:spPr>
        <p:txBody>
          <a:bodyPr>
            <a:normAutofit fontScale="25000" lnSpcReduction="20000"/>
          </a:bodyPr>
          <a:lstStyle/>
          <a:p>
            <a:endParaRPr lang="pl-PL" sz="3300" dirty="0"/>
          </a:p>
          <a:p>
            <a:pPr marL="0" indent="0">
              <a:buNone/>
            </a:pPr>
            <a:endParaRPr lang="pl-PL" sz="6400" dirty="0"/>
          </a:p>
          <a:p>
            <a:endParaRPr lang="pl-PL" sz="6400" dirty="0"/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Olszewska J., Czerwińska-</a:t>
            </a:r>
            <a:r>
              <a:rPr kumimoji="0" lang="pl-PL" sz="7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Osipiak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A., Michalik A., </a:t>
            </a:r>
            <a:r>
              <a:rPr kumimoji="0" lang="pl-PL" sz="7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Kunat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K. Spojrzenie na ciążę przez pryzmat innych religii. Problemy Pielęgniarstwa 2013; 21 (4): 534-541. 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Jończyk A. Aksjologiczne podstawy prawnej ochrony życia dziecka poczętego. Kościół i prawo 2018; 7(20): (1): 215-216.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Jaksz-Recmanik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W. Opieka pielęgniarska nad wyznawcą islamu. Magazyn Pielęgniarki i Położnej 2019; 1-2: 60-62.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Islam bez tajemnic. Skromność i czystość w życiu muzułmanina. Dostęp: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12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.03.2020.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Adres: URL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https://islambeztajemnic.wordpress.com/2015/07/20/skromnosc-i-czystosc-w-zyciu-muzulmanina/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Portal Islam w Polsce. Zasady ubioru mężczyzny i kobiety w islamie. Dostęp: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12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.03.2020.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Adres: URL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http://www.eioba.pl/a/23s/zasady-ubioru-mezczyzny-i-kobiety-w-islamie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Religie. Wiara pl. Co wiemy o islamie ? Kobieta w islamie. Dostęp: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12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.03.2020. </a:t>
            </a:r>
            <a:r>
              <a:rPr lang="pl-PL" sz="7200" dirty="0">
                <a:solidFill>
                  <a:prstClr val="black"/>
                </a:solidFill>
                <a:latin typeface="Calibri"/>
              </a:rPr>
              <a:t>Adres: URL</a:t>
            </a: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https://religie.wiara.pl/doc/472173</a:t>
            </a:r>
          </a:p>
          <a:p>
            <a:pPr>
              <a:defRPr/>
            </a:pPr>
            <a:r>
              <a:rPr kumimoji="0" lang="pl-PL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Maciejczyk M. Zdrowie i medycyna w religiach świata. Edukacja biologiczna i środowiskowa 2013; 1: 28-29. </a:t>
            </a:r>
          </a:p>
          <a:p>
            <a:pPr marL="357188" indent="-357188"/>
            <a:endParaRPr lang="pl-PL" sz="72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pPr marL="0" indent="0">
              <a:buNone/>
            </a:pPr>
            <a:r>
              <a:rPr lang="pl-PL" sz="3600" dirty="0"/>
              <a:t> </a:t>
            </a:r>
          </a:p>
          <a:p>
            <a:pPr marL="0" indent="0">
              <a:buNone/>
            </a:pPr>
            <a:endParaRPr lang="pl-PL" sz="2900" b="1" dirty="0"/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00BA8D7-4A06-5CC5-51D0-B1C3A903B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C0E4A395-6222-6945-C577-40F0607A94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764" t="6524" b="11191"/>
          <a:stretch/>
        </p:blipFill>
        <p:spPr>
          <a:xfrm>
            <a:off x="-54792" y="0"/>
            <a:ext cx="1672392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0245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647204 w 8413652"/>
              <a:gd name="connsiteY1" fmla="*/ 0 h 1156120"/>
              <a:gd name="connsiteX2" fmla="*/ 1378545 w 8413652"/>
              <a:gd name="connsiteY2" fmla="*/ 0 h 1156120"/>
              <a:gd name="connsiteX3" fmla="*/ 2109885 w 8413652"/>
              <a:gd name="connsiteY3" fmla="*/ 0 h 1156120"/>
              <a:gd name="connsiteX4" fmla="*/ 2925362 w 8413652"/>
              <a:gd name="connsiteY4" fmla="*/ 0 h 1156120"/>
              <a:gd name="connsiteX5" fmla="*/ 3572566 w 8413652"/>
              <a:gd name="connsiteY5" fmla="*/ 0 h 1156120"/>
              <a:gd name="connsiteX6" fmla="*/ 4051497 w 8413652"/>
              <a:gd name="connsiteY6" fmla="*/ 0 h 1156120"/>
              <a:gd name="connsiteX7" fmla="*/ 4446291 w 8413652"/>
              <a:gd name="connsiteY7" fmla="*/ 0 h 1156120"/>
              <a:gd name="connsiteX8" fmla="*/ 5009359 w 8413652"/>
              <a:gd name="connsiteY8" fmla="*/ 0 h 1156120"/>
              <a:gd name="connsiteX9" fmla="*/ 5740699 w 8413652"/>
              <a:gd name="connsiteY9" fmla="*/ 0 h 1156120"/>
              <a:gd name="connsiteX10" fmla="*/ 6135494 w 8413652"/>
              <a:gd name="connsiteY10" fmla="*/ 0 h 1156120"/>
              <a:gd name="connsiteX11" fmla="*/ 6950971 w 8413652"/>
              <a:gd name="connsiteY11" fmla="*/ 0 h 1156120"/>
              <a:gd name="connsiteX12" fmla="*/ 7598175 w 8413652"/>
              <a:gd name="connsiteY12" fmla="*/ 0 h 1156120"/>
              <a:gd name="connsiteX13" fmla="*/ 8413652 w 8413652"/>
              <a:gd name="connsiteY13" fmla="*/ 0 h 1156120"/>
              <a:gd name="connsiteX14" fmla="*/ 8413652 w 8413652"/>
              <a:gd name="connsiteY14" fmla="*/ 601182 h 1156120"/>
              <a:gd name="connsiteX15" fmla="*/ 8413652 w 8413652"/>
              <a:gd name="connsiteY15" fmla="*/ 1156120 h 1156120"/>
              <a:gd name="connsiteX16" fmla="*/ 7934721 w 8413652"/>
              <a:gd name="connsiteY16" fmla="*/ 1156120 h 1156120"/>
              <a:gd name="connsiteX17" fmla="*/ 7203381 w 8413652"/>
              <a:gd name="connsiteY17" fmla="*/ 1156120 h 1156120"/>
              <a:gd name="connsiteX18" fmla="*/ 6724450 w 8413652"/>
              <a:gd name="connsiteY18" fmla="*/ 1156120 h 1156120"/>
              <a:gd name="connsiteX19" fmla="*/ 6077246 w 8413652"/>
              <a:gd name="connsiteY19" fmla="*/ 1156120 h 1156120"/>
              <a:gd name="connsiteX20" fmla="*/ 5682451 w 8413652"/>
              <a:gd name="connsiteY20" fmla="*/ 1156120 h 1156120"/>
              <a:gd name="connsiteX21" fmla="*/ 5203520 w 8413652"/>
              <a:gd name="connsiteY21" fmla="*/ 1156120 h 1156120"/>
              <a:gd name="connsiteX22" fmla="*/ 4556316 w 8413652"/>
              <a:gd name="connsiteY22" fmla="*/ 1156120 h 1156120"/>
              <a:gd name="connsiteX23" fmla="*/ 4077385 w 8413652"/>
              <a:gd name="connsiteY23" fmla="*/ 1156120 h 1156120"/>
              <a:gd name="connsiteX24" fmla="*/ 3514318 w 8413652"/>
              <a:gd name="connsiteY24" fmla="*/ 1156120 h 1156120"/>
              <a:gd name="connsiteX25" fmla="*/ 2698841 w 8413652"/>
              <a:gd name="connsiteY25" fmla="*/ 1156120 h 1156120"/>
              <a:gd name="connsiteX26" fmla="*/ 1967500 w 8413652"/>
              <a:gd name="connsiteY26" fmla="*/ 1156120 h 1156120"/>
              <a:gd name="connsiteX27" fmla="*/ 1572706 w 8413652"/>
              <a:gd name="connsiteY27" fmla="*/ 1156120 h 1156120"/>
              <a:gd name="connsiteX28" fmla="*/ 925502 w 8413652"/>
              <a:gd name="connsiteY28" fmla="*/ 1156120 h 1156120"/>
              <a:gd name="connsiteX29" fmla="*/ 0 w 8413652"/>
              <a:gd name="connsiteY29" fmla="*/ 1156120 h 1156120"/>
              <a:gd name="connsiteX30" fmla="*/ 0 w 8413652"/>
              <a:gd name="connsiteY30" fmla="*/ 566499 h 1156120"/>
              <a:gd name="connsiteX31" fmla="*/ 0 w 8413652"/>
              <a:gd name="connsiteY31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276568" y="25696"/>
                  <a:pt x="516708" y="-31029"/>
                  <a:pt x="647204" y="0"/>
                </a:cubicBezTo>
                <a:cubicBezTo>
                  <a:pt x="777700" y="31029"/>
                  <a:pt x="1119040" y="-2168"/>
                  <a:pt x="1378545" y="0"/>
                </a:cubicBezTo>
                <a:cubicBezTo>
                  <a:pt x="1638050" y="2168"/>
                  <a:pt x="1931371" y="31857"/>
                  <a:pt x="2109885" y="0"/>
                </a:cubicBezTo>
                <a:cubicBezTo>
                  <a:pt x="2288399" y="-31857"/>
                  <a:pt x="2525813" y="25001"/>
                  <a:pt x="2925362" y="0"/>
                </a:cubicBezTo>
                <a:cubicBezTo>
                  <a:pt x="3324911" y="-25001"/>
                  <a:pt x="3328558" y="-32232"/>
                  <a:pt x="3572566" y="0"/>
                </a:cubicBezTo>
                <a:cubicBezTo>
                  <a:pt x="3816574" y="32232"/>
                  <a:pt x="3943365" y="-22498"/>
                  <a:pt x="4051497" y="0"/>
                </a:cubicBezTo>
                <a:cubicBezTo>
                  <a:pt x="4159629" y="22498"/>
                  <a:pt x="4355549" y="18945"/>
                  <a:pt x="4446291" y="0"/>
                </a:cubicBezTo>
                <a:cubicBezTo>
                  <a:pt x="4537033" y="-18945"/>
                  <a:pt x="4808472" y="-21909"/>
                  <a:pt x="5009359" y="0"/>
                </a:cubicBezTo>
                <a:cubicBezTo>
                  <a:pt x="5210246" y="21909"/>
                  <a:pt x="5490627" y="-33360"/>
                  <a:pt x="5740699" y="0"/>
                </a:cubicBezTo>
                <a:cubicBezTo>
                  <a:pt x="5990771" y="33360"/>
                  <a:pt x="6029164" y="19705"/>
                  <a:pt x="6135494" y="0"/>
                </a:cubicBezTo>
                <a:cubicBezTo>
                  <a:pt x="6241825" y="-19705"/>
                  <a:pt x="6632295" y="9025"/>
                  <a:pt x="6950971" y="0"/>
                </a:cubicBezTo>
                <a:cubicBezTo>
                  <a:pt x="7269647" y="-9025"/>
                  <a:pt x="7393471" y="-9964"/>
                  <a:pt x="7598175" y="0"/>
                </a:cubicBezTo>
                <a:cubicBezTo>
                  <a:pt x="7802879" y="9964"/>
                  <a:pt x="8235789" y="-36882"/>
                  <a:pt x="8413652" y="0"/>
                </a:cubicBezTo>
                <a:cubicBezTo>
                  <a:pt x="8405767" y="204384"/>
                  <a:pt x="8419956" y="347532"/>
                  <a:pt x="8413652" y="601182"/>
                </a:cubicBezTo>
                <a:cubicBezTo>
                  <a:pt x="8407348" y="854832"/>
                  <a:pt x="8400226" y="922457"/>
                  <a:pt x="8413652" y="1156120"/>
                </a:cubicBezTo>
                <a:cubicBezTo>
                  <a:pt x="8286995" y="1135800"/>
                  <a:pt x="8165732" y="1135969"/>
                  <a:pt x="7934721" y="1156120"/>
                </a:cubicBezTo>
                <a:cubicBezTo>
                  <a:pt x="7703710" y="1176271"/>
                  <a:pt x="7396892" y="1169436"/>
                  <a:pt x="7203381" y="1156120"/>
                </a:cubicBezTo>
                <a:cubicBezTo>
                  <a:pt x="7009870" y="1142804"/>
                  <a:pt x="6961345" y="1176867"/>
                  <a:pt x="6724450" y="1156120"/>
                </a:cubicBezTo>
                <a:cubicBezTo>
                  <a:pt x="6487555" y="1135373"/>
                  <a:pt x="6319004" y="1167319"/>
                  <a:pt x="6077246" y="1156120"/>
                </a:cubicBezTo>
                <a:cubicBezTo>
                  <a:pt x="5835488" y="1144921"/>
                  <a:pt x="5812382" y="1149678"/>
                  <a:pt x="5682451" y="1156120"/>
                </a:cubicBezTo>
                <a:cubicBezTo>
                  <a:pt x="5552521" y="1162562"/>
                  <a:pt x="5383424" y="1140887"/>
                  <a:pt x="5203520" y="1156120"/>
                </a:cubicBezTo>
                <a:cubicBezTo>
                  <a:pt x="5023616" y="1171353"/>
                  <a:pt x="4808769" y="1159237"/>
                  <a:pt x="4556316" y="1156120"/>
                </a:cubicBezTo>
                <a:cubicBezTo>
                  <a:pt x="4303863" y="1153003"/>
                  <a:pt x="4301189" y="1170361"/>
                  <a:pt x="4077385" y="1156120"/>
                </a:cubicBezTo>
                <a:cubicBezTo>
                  <a:pt x="3853581" y="1141879"/>
                  <a:pt x="3716146" y="1157350"/>
                  <a:pt x="3514318" y="1156120"/>
                </a:cubicBezTo>
                <a:cubicBezTo>
                  <a:pt x="3312490" y="1154890"/>
                  <a:pt x="2915020" y="1131610"/>
                  <a:pt x="2698841" y="1156120"/>
                </a:cubicBezTo>
                <a:cubicBezTo>
                  <a:pt x="2482662" y="1180630"/>
                  <a:pt x="2195760" y="1155434"/>
                  <a:pt x="1967500" y="1156120"/>
                </a:cubicBezTo>
                <a:cubicBezTo>
                  <a:pt x="1739240" y="1156806"/>
                  <a:pt x="1679002" y="1143981"/>
                  <a:pt x="1572706" y="1156120"/>
                </a:cubicBezTo>
                <a:cubicBezTo>
                  <a:pt x="1466410" y="1168259"/>
                  <a:pt x="1190845" y="1137488"/>
                  <a:pt x="925502" y="1156120"/>
                </a:cubicBezTo>
                <a:cubicBezTo>
                  <a:pt x="660159" y="1174752"/>
                  <a:pt x="236148" y="1178461"/>
                  <a:pt x="0" y="1156120"/>
                </a:cubicBezTo>
                <a:cubicBezTo>
                  <a:pt x="18958" y="877270"/>
                  <a:pt x="26110" y="844389"/>
                  <a:pt x="0" y="566499"/>
                </a:cubicBezTo>
                <a:cubicBezTo>
                  <a:pt x="-26110" y="288609"/>
                  <a:pt x="17834" y="245696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279833" y="12944"/>
                  <a:pt x="370426" y="-14706"/>
                  <a:pt x="563067" y="0"/>
                </a:cubicBezTo>
                <a:cubicBezTo>
                  <a:pt x="755708" y="14706"/>
                  <a:pt x="987239" y="-22762"/>
                  <a:pt x="1294408" y="0"/>
                </a:cubicBezTo>
                <a:cubicBezTo>
                  <a:pt x="1601577" y="22762"/>
                  <a:pt x="1539174" y="-17512"/>
                  <a:pt x="1773339" y="0"/>
                </a:cubicBezTo>
                <a:cubicBezTo>
                  <a:pt x="2007504" y="17512"/>
                  <a:pt x="2159553" y="-35979"/>
                  <a:pt x="2504679" y="0"/>
                </a:cubicBezTo>
                <a:cubicBezTo>
                  <a:pt x="2849805" y="35979"/>
                  <a:pt x="2807068" y="18244"/>
                  <a:pt x="3067747" y="0"/>
                </a:cubicBezTo>
                <a:cubicBezTo>
                  <a:pt x="3328426" y="-18244"/>
                  <a:pt x="3531434" y="-6222"/>
                  <a:pt x="3714951" y="0"/>
                </a:cubicBezTo>
                <a:cubicBezTo>
                  <a:pt x="3898468" y="6222"/>
                  <a:pt x="4036330" y="-12744"/>
                  <a:pt x="4278018" y="0"/>
                </a:cubicBezTo>
                <a:cubicBezTo>
                  <a:pt x="4519706" y="12744"/>
                  <a:pt x="4632317" y="-24239"/>
                  <a:pt x="4925222" y="0"/>
                </a:cubicBezTo>
                <a:cubicBezTo>
                  <a:pt x="5218127" y="24239"/>
                  <a:pt x="5436776" y="11709"/>
                  <a:pt x="5740699" y="0"/>
                </a:cubicBezTo>
                <a:cubicBezTo>
                  <a:pt x="6044622" y="-11709"/>
                  <a:pt x="6155534" y="-10200"/>
                  <a:pt x="6387903" y="0"/>
                </a:cubicBezTo>
                <a:cubicBezTo>
                  <a:pt x="6620272" y="10200"/>
                  <a:pt x="6626584" y="12916"/>
                  <a:pt x="6782698" y="0"/>
                </a:cubicBezTo>
                <a:cubicBezTo>
                  <a:pt x="6938812" y="-12916"/>
                  <a:pt x="7118430" y="7316"/>
                  <a:pt x="7429902" y="0"/>
                </a:cubicBezTo>
                <a:cubicBezTo>
                  <a:pt x="7741374" y="-7316"/>
                  <a:pt x="8137899" y="46678"/>
                  <a:pt x="8413652" y="0"/>
                </a:cubicBezTo>
                <a:cubicBezTo>
                  <a:pt x="8436394" y="150474"/>
                  <a:pt x="8404372" y="321562"/>
                  <a:pt x="8413652" y="589621"/>
                </a:cubicBezTo>
                <a:cubicBezTo>
                  <a:pt x="8422932" y="857680"/>
                  <a:pt x="8436669" y="971668"/>
                  <a:pt x="8413652" y="1156120"/>
                </a:cubicBezTo>
                <a:cubicBezTo>
                  <a:pt x="8223050" y="1130358"/>
                  <a:pt x="8023816" y="1189156"/>
                  <a:pt x="7682311" y="1156120"/>
                </a:cubicBezTo>
                <a:cubicBezTo>
                  <a:pt x="7340806" y="1123084"/>
                  <a:pt x="7383632" y="1158307"/>
                  <a:pt x="7203381" y="1156120"/>
                </a:cubicBezTo>
                <a:cubicBezTo>
                  <a:pt x="7023130" y="1153934"/>
                  <a:pt x="6750138" y="1135211"/>
                  <a:pt x="6472040" y="1156120"/>
                </a:cubicBezTo>
                <a:cubicBezTo>
                  <a:pt x="6193942" y="1177029"/>
                  <a:pt x="6099114" y="1183312"/>
                  <a:pt x="5908973" y="1156120"/>
                </a:cubicBezTo>
                <a:cubicBezTo>
                  <a:pt x="5718832" y="1128928"/>
                  <a:pt x="5608509" y="1142938"/>
                  <a:pt x="5514178" y="1156120"/>
                </a:cubicBezTo>
                <a:cubicBezTo>
                  <a:pt x="5419848" y="1169302"/>
                  <a:pt x="5270721" y="1174216"/>
                  <a:pt x="5119384" y="1156120"/>
                </a:cubicBezTo>
                <a:cubicBezTo>
                  <a:pt x="4968047" y="1138024"/>
                  <a:pt x="4626688" y="1149756"/>
                  <a:pt x="4303907" y="1156120"/>
                </a:cubicBezTo>
                <a:cubicBezTo>
                  <a:pt x="3981126" y="1162484"/>
                  <a:pt x="3833190" y="1153698"/>
                  <a:pt x="3572566" y="1156120"/>
                </a:cubicBezTo>
                <a:cubicBezTo>
                  <a:pt x="3311942" y="1158542"/>
                  <a:pt x="3208303" y="1155623"/>
                  <a:pt x="2925362" y="1156120"/>
                </a:cubicBezTo>
                <a:cubicBezTo>
                  <a:pt x="2642421" y="1156617"/>
                  <a:pt x="2665150" y="1151027"/>
                  <a:pt x="2446431" y="1156120"/>
                </a:cubicBezTo>
                <a:cubicBezTo>
                  <a:pt x="2227712" y="1161213"/>
                  <a:pt x="2147937" y="1163775"/>
                  <a:pt x="1967500" y="1156120"/>
                </a:cubicBezTo>
                <a:cubicBezTo>
                  <a:pt x="1787063" y="1148465"/>
                  <a:pt x="1713153" y="1170467"/>
                  <a:pt x="1572706" y="1156120"/>
                </a:cubicBezTo>
                <a:cubicBezTo>
                  <a:pt x="1432259" y="1141773"/>
                  <a:pt x="1193629" y="1166551"/>
                  <a:pt x="1093775" y="1156120"/>
                </a:cubicBezTo>
                <a:cubicBezTo>
                  <a:pt x="993921" y="1145689"/>
                  <a:pt x="841608" y="1135795"/>
                  <a:pt x="614844" y="1156120"/>
                </a:cubicBezTo>
                <a:cubicBezTo>
                  <a:pt x="388080" y="1176445"/>
                  <a:pt x="244272" y="1129459"/>
                  <a:pt x="0" y="1156120"/>
                </a:cubicBezTo>
                <a:cubicBezTo>
                  <a:pt x="-7452" y="924230"/>
                  <a:pt x="-10912" y="721939"/>
                  <a:pt x="0" y="578060"/>
                </a:cubicBezTo>
                <a:cubicBezTo>
                  <a:pt x="10912" y="434181"/>
                  <a:pt x="-106" y="166295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3117763847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Hinduizm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1463B5F-1F0B-BFE9-B8D4-B327564B9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874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Hinduizm 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r>
              <a:rPr lang="pl-PL" sz="2600" b="1" dirty="0"/>
              <a:t>Podstawowa wiedza z zakresu hinduizmu jest istotna w świadczeniu opieki zdrowotnej </a:t>
            </a:r>
            <a:r>
              <a:rPr lang="pl-PL" sz="2600" dirty="0"/>
              <a:t>nad pacjentem/pacjentką z Indii. Zebranie dokładnych informacji dotyczących hinduskich zwyczajów i obyczajów zapewni profesjonalną opiekę oraz respektowanie potrzeb duchowych i potrzeby prywatności.</a:t>
            </a:r>
          </a:p>
          <a:p>
            <a:r>
              <a:rPr lang="pl-PL" sz="2600" b="1" dirty="0"/>
              <a:t>Należy mieć na uwadze wiarę oraz zwyczaje </a:t>
            </a:r>
            <a:r>
              <a:rPr lang="pl-PL" sz="2600" dirty="0"/>
              <a:t>(obrzędy i rytuały) i umożliwić pacjentom/pacjentkom wykonywanie również w warunkach szpitalnych wszelkich czynności natury religijnej (np. zapalenie lampki, recytacja modlitw, śpiewanie mantr). 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42F8AC9-BC9B-7C44-75A0-B72636AA8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33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sz="2600" dirty="0"/>
              <a:t>Podczas wykonywania czynności religijnych powinno się </a:t>
            </a:r>
            <a:r>
              <a:rPr lang="pl-PL" sz="2600" b="1" dirty="0"/>
              <a:t>zadbać o intymność</a:t>
            </a:r>
            <a:r>
              <a:rPr lang="pl-PL" sz="2600" dirty="0"/>
              <a:t> pacjenta/pacjentki i nie przerywać ich wykonywania do czasu zakończenia (bez szczególnej potrzeby).</a:t>
            </a:r>
          </a:p>
          <a:p>
            <a:r>
              <a:rPr lang="pl-PL" sz="2600" dirty="0"/>
              <a:t>Pacjent/pacjentka z Indii chcieliby, aby krewni odwiedzali ich podczas pobytu w szpitalu, aby pomóc im w podejmowaniu wszelkich decyzji medycznych. </a:t>
            </a:r>
            <a:r>
              <a:rPr lang="pl-PL" sz="2600" b="1" dirty="0"/>
              <a:t>Należy im to umożliwić, </a:t>
            </a:r>
            <a:r>
              <a:rPr lang="pl-PL" sz="2600" dirty="0"/>
              <a:t>pamiętając o konieczności zapewnienia odpoczynku pacjentowi/pacjentce.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C1112CF-9C27-2DDD-C3A4-152A5EC9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0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sz="2600" b="1" dirty="0"/>
              <a:t>Nie należy zdejmować pacjentom ozdób o znaczeniu religijnym</a:t>
            </a:r>
            <a:r>
              <a:rPr lang="pl-PL" sz="2600" dirty="0"/>
              <a:t>, chyba  że wymaga tego dana procedura (zabieg operacyjny czy badania diagnostyczne).</a:t>
            </a:r>
          </a:p>
          <a:p>
            <a:r>
              <a:rPr lang="pl-PL" sz="2600" dirty="0"/>
              <a:t>Ponadto, </a:t>
            </a:r>
            <a:r>
              <a:rPr lang="pl-PL" sz="2600" b="1" dirty="0"/>
              <a:t>należy zwrócić uwagę na nici przywiązane do nadgarstka pacjentów. </a:t>
            </a:r>
            <a:r>
              <a:rPr lang="pl-PL" sz="2600" dirty="0"/>
              <a:t>Oznaczają złożenie ofiary w świątyni hinduskiej lub odbycie pielgrzymki. Nici te nie należy w żadnym wypadku przecinać, ponieważ są uznawane za święte. </a:t>
            </a:r>
            <a:r>
              <a:rPr lang="pl-PL" sz="2600" b="1" dirty="0"/>
              <a:t>Można je odwiązać tylko za zgodą pacjenta lub jego rodziny. Nie wolno ich wyrzucać, po odwiązaniu należy je przekazać rodzinie.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0930179-A8F7-8E9C-F3A5-C1BC8AC93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868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94674"/>
            <a:ext cx="10814154" cy="4802179"/>
          </a:xfrm>
        </p:spPr>
        <p:txBody>
          <a:bodyPr>
            <a:normAutofit fontScale="85000" lnSpcReduction="20000"/>
          </a:bodyPr>
          <a:lstStyle/>
          <a:p>
            <a:r>
              <a:rPr lang="pl-PL" sz="3100" dirty="0"/>
              <a:t>W Indiach, </a:t>
            </a:r>
            <a:r>
              <a:rPr lang="pl-PL" sz="3100" b="1" dirty="0"/>
              <a:t>istotną rolę w komunikowaniu się odgrywają gesty: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 należy pamiętać o tym, aby w obecności Hindusów wszelkie czynności wykonywać zawsze prawą ręką (nie dotykać lewą ręka innych osób);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pokazywanie komuś spodów stóp, wskazywanie palcem oraz ściśnięta pięść z wyciągniętym kciukiem są gestami o negatywnym zabarwieniu;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 celu zwrócenia uwagi na jakiś punkt lub chcą coś pokazać należy używać całej dłoni lub podbródka;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wyciągnięty mały palec oznacza, że ktoś chce pójść do toalety lub z niej wraca – wówczas najlepiej jest nie podawać ręki;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 należy pamiętać, że przejawem uprzejmości i dobrego wychowania w tradycji hinduskiej jest półukłon ze złożonymi rękoma na wysokości serca i palcami wskazującymi do góry;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wyrazem najgłębszego szacunku jest dotknięcie czyichś stóp, a następnie swojej głowy.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3860442-B1AC-85F0-D402-CF661384F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66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   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Hinduska pacjentka chciałaby zasięgnąć porady męża w sprawie wszelkich decyzji medycznych. </a:t>
            </a:r>
            <a:r>
              <a:rPr lang="pl-PL" sz="2600" b="1" dirty="0"/>
              <a:t>Istotne jest, aby umożliwić jej taką możliwość.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uszanować prawo kobiet do noszenia elementów wskazujących na jej status w społeczności </a:t>
            </a:r>
            <a:r>
              <a:rPr lang="pl-PL" sz="2600" dirty="0"/>
              <a:t>(</a:t>
            </a:r>
            <a:r>
              <a:rPr lang="pl-PL" sz="2600" dirty="0" err="1"/>
              <a:t>bindi</a:t>
            </a:r>
            <a:r>
              <a:rPr lang="pl-PL" sz="2600" dirty="0"/>
              <a:t> – czerwona kropka, </a:t>
            </a:r>
            <a:r>
              <a:rPr lang="pl-PL" sz="2600" dirty="0" err="1"/>
              <a:t>sindur</a:t>
            </a:r>
            <a:r>
              <a:rPr lang="pl-PL" sz="2600" dirty="0"/>
              <a:t> – czerwony proszek we włosach).</a:t>
            </a:r>
          </a:p>
          <a:p>
            <a:r>
              <a:rPr lang="pl-PL" sz="2600" dirty="0"/>
              <a:t>Według hinduizmu, </a:t>
            </a:r>
            <a:r>
              <a:rPr lang="pl-PL" sz="2600" b="1" dirty="0"/>
              <a:t>kobiety miesiączkujące są uważane za nieczyste i w tych dniach powinny przebywać w odosobnieni</a:t>
            </a:r>
            <a:r>
              <a:rPr lang="pl-PL" sz="2600" dirty="0"/>
              <a:t>u. Istnieje także specjalny jadłospis dla miesiączkujących kobiet oraz nie mogą kąpać się i powinny przykrywać się w nocy ciepłymi przykryciami.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D1AF0EF-9361-081E-F0E9-6D1C5909E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05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W Indiach pierwszy obrzęd religijny odprawiany jest zaraz po urodzeniu dziecka, </a:t>
            </a:r>
            <a:r>
              <a:rPr lang="pl-PL" sz="2600" b="1" dirty="0"/>
              <a:t>należy uszanować wszelkie nakazane przez religię i tradycję zwyczaje hinduskie i o ile nie ma sytuacji zagrożenia życia matki lub dziecka umożliwić ich przeprowadzenie.</a:t>
            </a:r>
          </a:p>
          <a:p>
            <a:r>
              <a:rPr lang="pl-PL" sz="2600" dirty="0"/>
              <a:t>W takich sytuacjach należy umożliwić rodzinie obecność przy pacjencie i uszanować wszelkie rytualne czynności przez nią wykonywane, unikać wchodzenia do sali i przerywania modlitw.</a:t>
            </a:r>
          </a:p>
          <a:p>
            <a:r>
              <a:rPr lang="pl-PL" sz="2600" b="1" dirty="0"/>
              <a:t>Należy respektować prawo do porodu bez przecięcia pępowiny. </a:t>
            </a:r>
            <a:r>
              <a:rPr lang="pl-PL" sz="2600" dirty="0"/>
              <a:t>Decyzja o tym zabiegu należy do rodziców noworodka (w niektórych placówkach jest to bezwzględnie respektowane).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8C49021-C728-8672-6213-6AAEF70DE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938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W hinduizmie ważnym elementem pielęgnacji dziecka jest masaż natłuszczonymi olejkiem migdałowym lub sezamowym</a:t>
            </a:r>
            <a:r>
              <a:rPr lang="pl-PL" sz="2600" b="1" dirty="0"/>
              <a:t>. O ile jest to możliwe, należy umożliwić matce jego wykonywanie w warunkach szpitalnych.</a:t>
            </a:r>
          </a:p>
          <a:p>
            <a:r>
              <a:rPr lang="pl-PL" sz="2600" dirty="0"/>
              <a:t>Dla pacjentów/pacjentek z Indii, zwolenników medycyny </a:t>
            </a:r>
            <a:r>
              <a:rPr lang="pl-PL" sz="2600" dirty="0" err="1"/>
              <a:t>ajurwedycznej</a:t>
            </a:r>
            <a:r>
              <a:rPr lang="pl-PL" sz="2600" dirty="0"/>
              <a:t> </a:t>
            </a:r>
            <a:r>
              <a:rPr lang="pl-PL" sz="2600" b="1" dirty="0"/>
              <a:t>istotnym aspektem będzie umożliwienie im w warunkach szpitalnych wykonanie specjalnego masażu z oleju kokosowego i migdałowego, a także zabiegu </a:t>
            </a:r>
            <a:r>
              <a:rPr lang="pl-PL" sz="2600" b="1" dirty="0" err="1"/>
              <a:t>sirodhara</a:t>
            </a:r>
            <a:r>
              <a:rPr lang="pl-PL" sz="2600" b="1" dirty="0"/>
              <a:t>. </a:t>
            </a:r>
            <a:r>
              <a:rPr lang="pl-PL" sz="2600" dirty="0"/>
              <a:t>Ponadto, stosują oni specjalna dietę, warto omówić tą kwestię z pacjentami indywidualnie. 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4A0A23E-2CEE-A4A4-77D3-77AA3D20F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4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3013023"/>
            <a:ext cx="10904095" cy="3643971"/>
          </a:xfrm>
        </p:spPr>
        <p:txBody>
          <a:bodyPr>
            <a:normAutofit/>
          </a:bodyPr>
          <a:lstStyle/>
          <a:p>
            <a:pPr lvl="0"/>
            <a:r>
              <a:rPr lang="pl-PL" sz="2600" dirty="0">
                <a:solidFill>
                  <a:prstClr val="black"/>
                </a:solidFill>
              </a:rPr>
              <a:t>Należy </a:t>
            </a:r>
            <a:r>
              <a:rPr lang="pl-PL" sz="2600" b="1" dirty="0">
                <a:solidFill>
                  <a:prstClr val="black"/>
                </a:solidFill>
              </a:rPr>
              <a:t>uszanować praktykę modlitwy </a:t>
            </a:r>
            <a:r>
              <a:rPr lang="pl-PL" sz="2600" dirty="0">
                <a:solidFill>
                  <a:prstClr val="black"/>
                </a:solidFill>
              </a:rPr>
              <a:t>w postaci umożliwienia posiadania świętych symboli wiary danego wyznania (np. różaniec, obrazek święty, modlitewnik, ikona) np. na stoliku przyłóżkowym.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spotkanie z Kapłanem </a:t>
            </a:r>
            <a:r>
              <a:rPr lang="pl-PL" sz="2600" dirty="0">
                <a:solidFill>
                  <a:prstClr val="black"/>
                </a:solidFill>
              </a:rPr>
              <a:t>danego wyznania.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przyjmowanie Sakramentów Świętych                                     </a:t>
            </a:r>
            <a:r>
              <a:rPr lang="pl-PL" sz="2600" dirty="0">
                <a:solidFill>
                  <a:prstClr val="black"/>
                </a:solidFill>
              </a:rPr>
              <a:t>(np. Eucharystii) w miejscu gdzie przebywa pacjent/pacjentka.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00F0482-C69C-7E47-386E-DF7B029DD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61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4"/>
            <a:ext cx="10814154" cy="4540400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sz="2600" dirty="0"/>
              <a:t>Większość Hindusów do jedzenia podchodzi z należytą czcią, dużym problemem podczas pobytu w szpitalu może być zbiorowo przygotowywana żywność. </a:t>
            </a:r>
          </a:p>
          <a:p>
            <a:r>
              <a:rPr lang="pl-PL" sz="2600" b="1" dirty="0"/>
              <a:t>Wszystkie kwestie dotyczące preferencji żywieniowych należy przedyskutować z pacjentami indywidualnie,</a:t>
            </a:r>
            <a:r>
              <a:rPr lang="pl-PL" sz="2600" dirty="0"/>
              <a:t> a w przypadku gdy zapewnienie odpowiedników składników  w szpitalnej diecie jest niemożliwe zezwolić rodzinie na dostarczanie posiłków przygotowywanych w domu.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76DBA4C8-FD6B-D17B-BE6A-B943EC087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195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773180"/>
            <a:ext cx="10814154" cy="3923674"/>
          </a:xfrm>
        </p:spPr>
        <p:txBody>
          <a:bodyPr>
            <a:normAutofit/>
          </a:bodyPr>
          <a:lstStyle/>
          <a:p>
            <a:r>
              <a:rPr lang="pl-PL" sz="2600" dirty="0"/>
              <a:t>Ponadto, należy respektować wszelkie nakazy i zakazy obowiązujące Hindusów, w tym zakazy pokarmowe. O ile stan zdrowia pacjenta/pacjentki pozwala na spożywanie przez nich pokarmów nienaruszających obowiązujących ich zakazów pokarmowych, dietetyk powinien w taki sposób skomponować dietę, aby nie otrzymywali pokarmów, których nie mogą spożywać ze względów religijnych bądź obyczajowych.</a:t>
            </a:r>
          </a:p>
          <a:p>
            <a:r>
              <a:rPr lang="pl-PL" sz="2600" b="1" dirty="0"/>
              <a:t>Należy pamiętać, że podanie hindusowi jedzenia i napoju lewą ręką </a:t>
            </a:r>
            <a:r>
              <a:rPr lang="pl-PL" sz="2600" dirty="0"/>
              <a:t>może być odebrane jako lekceważące, a nawet złowróżbne.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463266-B764-8F0B-8457-A92659339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871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fontScale="92500"/>
          </a:bodyPr>
          <a:lstStyle/>
          <a:p>
            <a:r>
              <a:rPr lang="pl-PL" dirty="0"/>
              <a:t>Hinduska koncepcja wiary w karmę, narzuca niechęć poprawy bytu i do ingerowania w cierpienie wynikające z choroby. Intubacja, sztuczne karmienie lub inne przejawy uporczywego podtrzymywania przy życiu mogą być zrozumiałe jako sprzeczne z Hinduizmem. W zgodzie z tradycją religijną jest natomiast medycyna paliatywna, ponieważ prowadzi do naturalnej śmierci. </a:t>
            </a:r>
          </a:p>
          <a:p>
            <a:r>
              <a:rPr lang="pl-PL" dirty="0"/>
              <a:t>W sytuacjach wyjątkowych, w szczególności w przypadku zagrożenia życia pacjenta/pacjentki </a:t>
            </a:r>
            <a:r>
              <a:rPr lang="pl-PL" b="1" dirty="0"/>
              <a:t>należy uszanować wszelkie nakazane przez religię i tradycję zwyczaje hinduskie. </a:t>
            </a:r>
            <a:r>
              <a:rPr lang="pl-PL" dirty="0"/>
              <a:t>W takich sytuacjach, o ile to możliwe, rodzina powinna być obecna przy pacjencie, a zadaniem personelu medycznego jest uszanowanie wszelkich rytualnych czynności przez nią wykonywanych, unikanie wchodzenia do sali i przerywania modlitw.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0C5D6DB-5AFE-394A-D7A8-BB9D96D57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741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Wyznawca hinduizmu wolałby umrzeć w domu. Jednakże, jeśli to nieuniknione, śmierć w szpitalu jest do przyjęcia.  </a:t>
            </a:r>
            <a:r>
              <a:rPr lang="pl-PL" b="1" dirty="0"/>
              <a:t>Umierający pacjent może chcieć być sam, z krewnymi lub ze swoim księdzem albo Guru </a:t>
            </a:r>
            <a:r>
              <a:rPr lang="pl-PL" dirty="0"/>
              <a:t>(jeśli to możliwe).</a:t>
            </a:r>
          </a:p>
          <a:p>
            <a:r>
              <a:rPr lang="pl-PL" b="1" dirty="0"/>
              <a:t>Do najważniejszych indyjskich ceremonii należy rytuał pośmiertny i pochówek</a:t>
            </a:r>
            <a:r>
              <a:rPr lang="pl-PL" dirty="0"/>
              <a:t>. </a:t>
            </a:r>
          </a:p>
          <a:p>
            <a:r>
              <a:rPr lang="pl-PL" dirty="0"/>
              <a:t>Dobra śmierć, ważna zarówno dla umierającego, jak i dla jego bliskich następuje wówczas, gdy umierający jest odpowiednio przygotowany do śmierci, znaki astrologiczne są właściwe i wykonywane są odpowiednie rytuały. Zła śmierć będzie miała trwałe następstwa w kolejnych życiach i spowoduje niefortunne konsekwencje dla rodziny (np. pech, koszmary i niepłodność). </a:t>
            </a:r>
            <a:r>
              <a:rPr lang="pl-PL" b="1" dirty="0"/>
              <a:t>Należy umożliwić rodzinie wykonywanie rytualnych czynności związanych z przygotowaniem bliskiej osoby do śmierci oraz unikać wchodzenia do sali i ich przerywania.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771D9AD-0136-D10E-579D-135ACEE56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12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wobec pacjentki/pacjenta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W Hinduizmie miejsce śmierci ma znaczenie. W celu uniknięcia obszaru miedzy sufitem a podłogą umierający może zostać opuszczony przez rodzinę na podłogę. </a:t>
            </a:r>
          </a:p>
          <a:p>
            <a:r>
              <a:rPr lang="pl-PL" sz="2600" dirty="0"/>
              <a:t>Religijni Hindusi wierzą, że tuż przed śmiercią w celu łagodniejszego przejścia z jednego wcielenia do drugiego należy </a:t>
            </a:r>
            <a:r>
              <a:rPr lang="pl-PL" sz="2600" b="1" dirty="0"/>
              <a:t>podać do ust osoby umierającej liść świętej rośliny </a:t>
            </a:r>
            <a:r>
              <a:rPr lang="pl-PL" sz="2600" b="1" dirty="0" err="1"/>
              <a:t>tulsi</a:t>
            </a:r>
            <a:r>
              <a:rPr lang="pl-PL" sz="2600" dirty="0"/>
              <a:t> – bazylii azjatyckiej oraz </a:t>
            </a:r>
            <a:r>
              <a:rPr lang="pl-PL" sz="2600" b="1" dirty="0"/>
              <a:t>parę kropli wody ze świętej rzeki Ganges.</a:t>
            </a:r>
          </a:p>
          <a:p>
            <a:r>
              <a:rPr lang="pl-PL" sz="2600" dirty="0"/>
              <a:t>Hinduizm zakłada, że każdy organ jest integralną częścią ciała, które po śmierci powinno być natychmiast poddane kremacji celem przyspieszenia procesu opuszczenia ciała przez duszę. Z tego powodu rodziny bardzo niechętnie zgadzają się na sekcje zwłok. Autopsja wykonywana jest na polecenie sądu.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0E4048B-BD73-6449-8498-7BEC1DECE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067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3865" y="237654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1076633"/>
            <a:ext cx="11448430" cy="5580361"/>
          </a:xfrm>
        </p:spPr>
        <p:txBody>
          <a:bodyPr>
            <a:normAutofit fontScale="25000" lnSpcReduction="20000"/>
          </a:bodyPr>
          <a:lstStyle/>
          <a:p>
            <a:r>
              <a:rPr lang="pl-PL" sz="7200" dirty="0"/>
              <a:t>Fic L. Czym jest hinduizm?: krótkie wprowadzenie. Nurt SVD 2012; 46: 19-25. </a:t>
            </a:r>
          </a:p>
          <a:p>
            <a:r>
              <a:rPr lang="pl-PL" sz="7200" dirty="0"/>
              <a:t>Piwko A. M. Małżeństwo i rodzina w hinduizmie. Nurt SVD 2013; 47/2 (134): 215-239.</a:t>
            </a:r>
          </a:p>
          <a:p>
            <a:r>
              <a:rPr lang="pl-PL" sz="7200" dirty="0" err="1"/>
              <a:t>Knott</a:t>
            </a:r>
            <a:r>
              <a:rPr lang="pl-PL" sz="7200" dirty="0"/>
              <a:t> K. Hinduizm. Wydawnictwo Prószyński i S-ka, Warszawa 2000; s. 11-15.</a:t>
            </a:r>
          </a:p>
          <a:p>
            <a:r>
              <a:rPr lang="pl-PL" sz="7200" dirty="0"/>
              <a:t>Wydział Informacji o Krajach Pochodzenia. Indie. Dostęp: 07.12.2019. Adres: URL: http://wikp.udsc.gov.pl/kraje-pochodzenia/indie.html</a:t>
            </a:r>
          </a:p>
          <a:p>
            <a:r>
              <a:rPr lang="pl-PL" sz="7200" dirty="0" err="1"/>
              <a:t>Carmody</a:t>
            </a:r>
            <a:r>
              <a:rPr lang="pl-PL" sz="7200" dirty="0"/>
              <a:t> D.L. </a:t>
            </a:r>
            <a:r>
              <a:rPr lang="pl-PL" sz="7200" dirty="0" err="1"/>
              <a:t>Carmody</a:t>
            </a:r>
            <a:r>
              <a:rPr lang="pl-PL" sz="7200" dirty="0"/>
              <a:t> J.T. Mistycyzm w wielkich religiach świata. Wydawnictwo WAM, Kraków 2011; 211-215.</a:t>
            </a:r>
          </a:p>
          <a:p>
            <a:r>
              <a:rPr lang="pl-PL" sz="7200" dirty="0" err="1"/>
              <a:t>Igielski</a:t>
            </a:r>
            <a:r>
              <a:rPr lang="pl-PL" sz="7200" dirty="0"/>
              <a:t> Z. Pacjent Buddysta i Hinduista wobec zagadnień choroby i opieki zdrowotnej [w:] Pacjent „Inny” wyzwaniem opieki medycznej. Krajewska-Kułak e., Łukaszuk C., Guzowski A., </a:t>
            </a:r>
            <a:r>
              <a:rPr lang="pl-PL" sz="7200" dirty="0" err="1"/>
              <a:t>Bejda</a:t>
            </a:r>
            <a:r>
              <a:rPr lang="pl-PL" sz="7200" dirty="0"/>
              <a:t> G., </a:t>
            </a:r>
            <a:r>
              <a:rPr lang="pl-PL" sz="7200" dirty="0" err="1"/>
              <a:t>Lankau</a:t>
            </a:r>
            <a:r>
              <a:rPr lang="pl-PL" sz="7200" dirty="0"/>
              <a:t> A. (red.). Wydawnictwo Naukowe Silva Rerum. Poznań 2016; 609-614. </a:t>
            </a:r>
          </a:p>
          <a:p>
            <a:r>
              <a:rPr lang="pl-PL" sz="7200" dirty="0"/>
              <a:t>Piwko A. M. Kobieta w tradycji hinduskiej. Nurt SVD 2012; 46: 27-41. </a:t>
            </a:r>
          </a:p>
          <a:p>
            <a:r>
              <a:rPr lang="pl-PL" sz="7200" dirty="0" err="1"/>
              <a:t>Muir</a:t>
            </a:r>
            <a:r>
              <a:rPr lang="pl-PL" sz="7200" dirty="0"/>
              <a:t> Ch. i C. Tatra sztuka świadomego kochania. Wydawnictwo Czarna Owca, Warszawa 2009; s. 11-13, s. 28-31, s. 141-142.</a:t>
            </a:r>
          </a:p>
          <a:p>
            <a:r>
              <a:rPr lang="pl-PL" sz="7200" dirty="0"/>
              <a:t>Musiał Z., </a:t>
            </a:r>
            <a:r>
              <a:rPr lang="pl-PL" sz="7200" dirty="0" err="1"/>
              <a:t>Kłapa</a:t>
            </a:r>
            <a:r>
              <a:rPr lang="pl-PL" sz="7200" dirty="0"/>
              <a:t> Z. Kulturowo-wyznaniowe uwarunkowania opieki pielęgniarskiej nad pacjentem pochodzenia indyjskiego. Problemy Pielęgniarstwa 2013; 21(2): 249-254. </a:t>
            </a:r>
          </a:p>
          <a:p>
            <a:r>
              <a:rPr lang="pl-PL" sz="7200" dirty="0"/>
              <a:t>Gay sex </a:t>
            </a:r>
            <a:r>
              <a:rPr lang="pl-PL" sz="7200" dirty="0" err="1"/>
              <a:t>decriminalised</a:t>
            </a:r>
            <a:r>
              <a:rPr lang="pl-PL" sz="7200" dirty="0"/>
              <a:t> in </a:t>
            </a:r>
            <a:r>
              <a:rPr lang="pl-PL" sz="7200" dirty="0" err="1"/>
              <a:t>India</a:t>
            </a:r>
            <a:r>
              <a:rPr lang="pl-PL" sz="7200" dirty="0"/>
              <a:t> (ang.). BBC News, 2 lipca 2009. Dostęp 09.01.2020. Adres: URL: http://news.bbc.co.uk/2/hi/south_asia/8129836.stm</a:t>
            </a:r>
          </a:p>
          <a:p>
            <a:r>
              <a:rPr lang="pl-PL" sz="7200" dirty="0"/>
              <a:t>Hinduizm i LGBT tematy - </a:t>
            </a:r>
            <a:r>
              <a:rPr lang="pl-PL" sz="7200" dirty="0" err="1"/>
              <a:t>Hinduism</a:t>
            </a:r>
            <a:r>
              <a:rPr lang="pl-PL" sz="7200" dirty="0"/>
              <a:t> and LGBT </a:t>
            </a:r>
            <a:r>
              <a:rPr lang="pl-PL" sz="7200" dirty="0" err="1"/>
              <a:t>topics</a:t>
            </a:r>
            <a:r>
              <a:rPr lang="pl-PL" sz="7200" dirty="0"/>
              <a:t>. Dostęp: 09.01.2020. Adres: URL: https://pl.qwe.wiki/wiki/Hinduism_and_LGBT_topics </a:t>
            </a:r>
          </a:p>
          <a:p>
            <a:r>
              <a:rPr lang="pl-PL" sz="7200" dirty="0"/>
              <a:t>Znana Położna - Poprzez ciążę, poród i połóg. Artykuły. Poród lotosowy bez tajemnic. Dostęp: 12.03.2020. Adres: URL: https://www.znana-polozna.pl/artykuly/porod-lotosowy-bez-tajemnic.</a:t>
            </a:r>
          </a:p>
          <a:p>
            <a:r>
              <a:rPr lang="pl-PL" sz="7200" dirty="0"/>
              <a:t>Olszewska J., Czerwińska-</a:t>
            </a:r>
            <a:r>
              <a:rPr lang="pl-PL" sz="7200" dirty="0" err="1"/>
              <a:t>Osipiak</a:t>
            </a:r>
            <a:r>
              <a:rPr lang="pl-PL" sz="7200" dirty="0"/>
              <a:t> A., Michalik A., </a:t>
            </a:r>
            <a:r>
              <a:rPr lang="pl-PL" sz="7200" dirty="0" err="1"/>
              <a:t>Kunat</a:t>
            </a:r>
            <a:r>
              <a:rPr lang="pl-PL" sz="7200" dirty="0"/>
              <a:t> K. Spojrzenie na ciążę przez pryzmat innych religii. Problemy Pielęgniarstwa 2013; 21(4): 534-541. </a:t>
            </a:r>
          </a:p>
          <a:p>
            <a:endParaRPr lang="pl-PL" sz="64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pPr marL="0" indent="0">
              <a:buNone/>
            </a:pPr>
            <a:r>
              <a:rPr lang="pl-PL" sz="3600" dirty="0"/>
              <a:t> </a:t>
            </a:r>
          </a:p>
          <a:p>
            <a:pPr marL="0" indent="0">
              <a:buNone/>
            </a:pPr>
            <a:endParaRPr lang="pl-PL" sz="2900" b="1" dirty="0"/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A08FFFC-6DA1-7615-BC2C-DF686A790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E63C4A71-0F47-188F-328F-7BA3B51117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06" t="11296" r="12288" b="9594"/>
          <a:stretch/>
        </p:blipFill>
        <p:spPr>
          <a:xfrm>
            <a:off x="223308" y="-180418"/>
            <a:ext cx="1182413" cy="129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033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0310" y="201005"/>
            <a:ext cx="9400890" cy="875627"/>
          </a:xfrm>
        </p:spPr>
        <p:txBody>
          <a:bodyPr>
            <a:noAutofit/>
          </a:bodyPr>
          <a:lstStyle/>
          <a:p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  Piśmiennictwo: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endParaRPr lang="pl-PL" sz="3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752169"/>
            <a:ext cx="10904095" cy="590482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6400" dirty="0"/>
          </a:p>
          <a:p>
            <a:r>
              <a:rPr lang="pl-PL" sz="6800" dirty="0"/>
              <a:t>Zielińska P. Poród lotosowy – łagodne przyjście na świat. Dostęp: 12.03.20202. Adres: URL:  https://dziecisawazne.pl/porod-lotosowy-placenta/</a:t>
            </a:r>
          </a:p>
          <a:p>
            <a:r>
              <a:rPr lang="pl-PL" sz="6800" dirty="0" err="1"/>
              <a:t>Jain</a:t>
            </a:r>
            <a:r>
              <a:rPr lang="pl-PL" sz="6800" dirty="0"/>
              <a:t> S. The Right to Family Planning, </a:t>
            </a:r>
            <a:r>
              <a:rPr lang="pl-PL" sz="6800" dirty="0" err="1"/>
              <a:t>Contraception</a:t>
            </a:r>
            <a:r>
              <a:rPr lang="pl-PL" sz="6800" dirty="0"/>
              <a:t>, and </a:t>
            </a:r>
            <a:r>
              <a:rPr lang="pl-PL" sz="6800" dirty="0" err="1"/>
              <a:t>Abortion</a:t>
            </a:r>
            <a:r>
              <a:rPr lang="pl-PL" sz="6800" dirty="0"/>
              <a:t>: The </a:t>
            </a:r>
            <a:r>
              <a:rPr lang="pl-PL" sz="6800" dirty="0" err="1"/>
              <a:t>Hindu</a:t>
            </a:r>
            <a:r>
              <a:rPr lang="pl-PL" sz="6800" dirty="0"/>
              <a:t> </a:t>
            </a:r>
            <a:r>
              <a:rPr lang="pl-PL" sz="6800" dirty="0" err="1"/>
              <a:t>View</a:t>
            </a:r>
            <a:r>
              <a:rPr lang="pl-PL" sz="6800" dirty="0"/>
              <a:t>. W: D.C. </a:t>
            </a:r>
            <a:r>
              <a:rPr lang="pl-PL" sz="6800" dirty="0" err="1"/>
              <a:t>Maguire</a:t>
            </a:r>
            <a:r>
              <a:rPr lang="pl-PL" sz="6800" dirty="0"/>
              <a:t> (red.). </a:t>
            </a:r>
            <a:r>
              <a:rPr lang="pl-PL" sz="6800" dirty="0" err="1"/>
              <a:t>Sacred</a:t>
            </a:r>
            <a:r>
              <a:rPr lang="pl-PL" sz="6800" dirty="0"/>
              <a:t> </a:t>
            </a:r>
            <a:r>
              <a:rPr lang="pl-PL" sz="6800" dirty="0" err="1"/>
              <a:t>Rights</a:t>
            </a:r>
            <a:r>
              <a:rPr lang="pl-PL" sz="6800" dirty="0"/>
              <a:t>. The Case for </a:t>
            </a:r>
            <a:r>
              <a:rPr lang="pl-PL" sz="6800" dirty="0" err="1"/>
              <a:t>Contraception</a:t>
            </a:r>
            <a:r>
              <a:rPr lang="pl-PL" sz="6800" dirty="0"/>
              <a:t> and </a:t>
            </a:r>
            <a:r>
              <a:rPr lang="pl-PL" sz="6800" dirty="0" err="1"/>
              <a:t>Abortion</a:t>
            </a:r>
            <a:r>
              <a:rPr lang="pl-PL" sz="6800" dirty="0"/>
              <a:t> in World </a:t>
            </a:r>
            <a:r>
              <a:rPr lang="pl-PL" sz="6800" dirty="0" err="1"/>
              <a:t>Religions</a:t>
            </a:r>
            <a:r>
              <a:rPr lang="pl-PL" sz="6800" dirty="0"/>
              <a:t>. Oxford: Oxford University Press 2003; 129-143.</a:t>
            </a:r>
          </a:p>
          <a:p>
            <a:r>
              <a:rPr lang="pl-PL" sz="6800" dirty="0"/>
              <a:t>University of Virginia Health.  </a:t>
            </a:r>
            <a:r>
              <a:rPr lang="pl-PL" sz="6800" dirty="0" err="1"/>
              <a:t>Hindu</a:t>
            </a:r>
            <a:r>
              <a:rPr lang="pl-PL" sz="6800" dirty="0"/>
              <a:t> </a:t>
            </a:r>
            <a:r>
              <a:rPr lang="pl-PL" sz="6800" dirty="0" err="1"/>
              <a:t>Beliefs</a:t>
            </a:r>
            <a:r>
              <a:rPr lang="pl-PL" sz="6800" dirty="0"/>
              <a:t> and Practices </a:t>
            </a:r>
            <a:r>
              <a:rPr lang="pl-PL" sz="6800" dirty="0" err="1"/>
              <a:t>Affecting</a:t>
            </a:r>
            <a:r>
              <a:rPr lang="pl-PL" sz="6800" dirty="0"/>
              <a:t> Health Care. Dostęp: 12.03.2020. Adres: URL: http://web.archive.org/web/20070515044827/http://www.healthsystem.virginia.edu/internet/chaplaincy/hindu.cfm</a:t>
            </a:r>
          </a:p>
          <a:p>
            <a:r>
              <a:rPr lang="pl-PL" sz="6800" dirty="0"/>
              <a:t>Wilk P. Czystość ma w Indiach dwa wymiary – symboliczny i biologiczny, 2019. Dostęp: 12.03.2020. Adres: URL:  https://www.polityka.pl/tygodnikpolityka/swiat/1790280,1,czystosc-ma-w-indiach-dwa-wymiary--symboliczny-i-biologiczny.read</a:t>
            </a:r>
          </a:p>
          <a:p>
            <a:r>
              <a:rPr lang="pl-PL" sz="6800" dirty="0"/>
              <a:t>Wilk P. W Indiach powstaje największy program opieki zdrowotnej na świecie, 2018. Dostęp: 15.04.2020. Adres: https://www.polityka.pl/tygodnikpolityka/swiat/1737556,1,w-indiach-powstaje-najwiekszy-program-opieki-zdrowotnej-na-swiecie.read?backTo=https://www.polityka.pl/tygodnikpolityka/swiat/1740144,1,sytuacja-kobiet-w-indiach-wciaz-sie-pogarsza.read</a:t>
            </a:r>
          </a:p>
          <a:p>
            <a:r>
              <a:rPr lang="pl-PL" sz="6800" dirty="0"/>
              <a:t>Indie. Ubiory hinduskie. Dostęp: 15.04.2020. Adres: URL: http://www.lifestylesmagazine.eu/ubiory-hinduskie-sport/</a:t>
            </a:r>
          </a:p>
          <a:p>
            <a:r>
              <a:rPr lang="pl-PL" sz="6800" dirty="0"/>
              <a:t>Pawlikowski J., Marczewski K. Religia a zdrowie – czy religia może sprzyjać trosce o zdrowie? Część 1 – wartość zdrowia w wielkich religiach świata. Kardiologia po Dyplomie 2008; (10)7: 96-103.</a:t>
            </a:r>
          </a:p>
          <a:p>
            <a:r>
              <a:rPr lang="pl-PL" sz="6800" dirty="0" err="1"/>
              <a:t>Setta</a:t>
            </a:r>
            <a:r>
              <a:rPr lang="pl-PL" sz="6800" dirty="0"/>
              <a:t> S.M., </a:t>
            </a:r>
            <a:r>
              <a:rPr lang="pl-PL" sz="6800" dirty="0" err="1"/>
              <a:t>Shemie</a:t>
            </a:r>
            <a:r>
              <a:rPr lang="pl-PL" sz="6800" dirty="0"/>
              <a:t> SD. </a:t>
            </a:r>
            <a:r>
              <a:rPr lang="pl-PL" sz="6800" dirty="0" err="1"/>
              <a:t>An</a:t>
            </a:r>
            <a:r>
              <a:rPr lang="pl-PL" sz="6800" dirty="0"/>
              <a:t> </a:t>
            </a:r>
            <a:r>
              <a:rPr lang="pl-PL" sz="6800" dirty="0" err="1"/>
              <a:t>explanation</a:t>
            </a:r>
            <a:r>
              <a:rPr lang="pl-PL" sz="6800" dirty="0"/>
              <a:t> and </a:t>
            </a:r>
            <a:r>
              <a:rPr lang="pl-PL" sz="6800" dirty="0" err="1"/>
              <a:t>analysis</a:t>
            </a:r>
            <a:r>
              <a:rPr lang="pl-PL" sz="6800" dirty="0"/>
              <a:t> of </a:t>
            </a:r>
            <a:r>
              <a:rPr lang="pl-PL" sz="6800" dirty="0" err="1"/>
              <a:t>how</a:t>
            </a:r>
            <a:r>
              <a:rPr lang="pl-PL" sz="6800" dirty="0"/>
              <a:t> </a:t>
            </a:r>
            <a:r>
              <a:rPr lang="pl-PL" sz="6800" dirty="0" err="1"/>
              <a:t>world</a:t>
            </a:r>
            <a:r>
              <a:rPr lang="pl-PL" sz="6800" dirty="0"/>
              <a:t> </a:t>
            </a:r>
            <a:r>
              <a:rPr lang="pl-PL" sz="6800" dirty="0" err="1"/>
              <a:t>religions</a:t>
            </a:r>
            <a:r>
              <a:rPr lang="pl-PL" sz="6800" dirty="0"/>
              <a:t> </a:t>
            </a:r>
            <a:r>
              <a:rPr lang="pl-PL" sz="6800" dirty="0" err="1"/>
              <a:t>formulate</a:t>
            </a:r>
            <a:r>
              <a:rPr lang="pl-PL" sz="6800" dirty="0"/>
              <a:t> </a:t>
            </a:r>
            <a:r>
              <a:rPr lang="pl-PL" sz="6800" dirty="0" err="1"/>
              <a:t>their</a:t>
            </a:r>
            <a:r>
              <a:rPr lang="pl-PL" sz="6800" dirty="0"/>
              <a:t> </a:t>
            </a:r>
            <a:r>
              <a:rPr lang="pl-PL" sz="6800" dirty="0" err="1"/>
              <a:t>ethical</a:t>
            </a:r>
            <a:r>
              <a:rPr lang="pl-PL" sz="6800" dirty="0"/>
              <a:t> </a:t>
            </a:r>
            <a:r>
              <a:rPr lang="pl-PL" sz="6800" dirty="0" err="1"/>
              <a:t>decisions</a:t>
            </a:r>
            <a:r>
              <a:rPr lang="pl-PL" sz="6800" dirty="0"/>
              <a:t> on </a:t>
            </a:r>
            <a:r>
              <a:rPr lang="pl-PL" sz="6800" dirty="0" err="1"/>
              <a:t>withdrawing</a:t>
            </a:r>
            <a:r>
              <a:rPr lang="pl-PL" sz="6800" dirty="0"/>
              <a:t> treatment and </a:t>
            </a:r>
            <a:r>
              <a:rPr lang="pl-PL" sz="6800" dirty="0" err="1"/>
              <a:t>determining</a:t>
            </a:r>
            <a:r>
              <a:rPr lang="pl-PL" sz="6800" dirty="0"/>
              <a:t> </a:t>
            </a:r>
            <a:r>
              <a:rPr lang="pl-PL" sz="6800" dirty="0" err="1"/>
              <a:t>death</a:t>
            </a:r>
            <a:r>
              <a:rPr lang="pl-PL" sz="6800" dirty="0"/>
              <a:t>. </a:t>
            </a:r>
            <a:r>
              <a:rPr lang="pl-PL" sz="6800" dirty="0" err="1"/>
              <a:t>Philosophy</a:t>
            </a:r>
            <a:r>
              <a:rPr lang="pl-PL" sz="6800" dirty="0"/>
              <a:t>, </a:t>
            </a:r>
            <a:r>
              <a:rPr lang="pl-PL" sz="6800" dirty="0" err="1"/>
              <a:t>Ethics</a:t>
            </a:r>
            <a:r>
              <a:rPr lang="pl-PL" sz="6800" dirty="0"/>
              <a:t>, and </a:t>
            </a:r>
            <a:r>
              <a:rPr lang="pl-PL" sz="6800" dirty="0" err="1"/>
              <a:t>Humanities</a:t>
            </a:r>
            <a:r>
              <a:rPr lang="pl-PL" sz="6800" dirty="0"/>
              <a:t> in </a:t>
            </a:r>
            <a:r>
              <a:rPr lang="pl-PL" sz="6800" dirty="0" err="1"/>
              <a:t>Medicine</a:t>
            </a:r>
            <a:r>
              <a:rPr lang="pl-PL" sz="6800" dirty="0"/>
              <a:t> 2015; (10): 6.</a:t>
            </a:r>
          </a:p>
          <a:p>
            <a:r>
              <a:rPr lang="pl-PL" sz="6800" dirty="0" err="1"/>
              <a:t>Skura-Madziała</a:t>
            </a:r>
            <a:r>
              <a:rPr lang="pl-PL" sz="6800" dirty="0"/>
              <a:t> A. Religie świata i ich stanowisko wobec eutanazji. </a:t>
            </a:r>
            <a:r>
              <a:rPr lang="pl-PL" sz="6800" dirty="0" err="1"/>
              <a:t>Annales</a:t>
            </a:r>
            <a:r>
              <a:rPr lang="pl-PL" sz="6800" dirty="0"/>
              <a:t>. Etyka w życiu gospodarczym 2009; (12): 2: 25-34.</a:t>
            </a:r>
          </a:p>
          <a:p>
            <a:r>
              <a:rPr lang="pl-PL" sz="6800" dirty="0"/>
              <a:t>Nogal H., Wiśniewska E., </a:t>
            </a:r>
            <a:r>
              <a:rPr lang="pl-PL" sz="6800" dirty="0" err="1"/>
              <a:t>Antos</a:t>
            </a:r>
            <a:r>
              <a:rPr lang="pl-PL" sz="6800" dirty="0"/>
              <a:t> E. Transplantacje narządów w perspektywie transkulturowej. Polski Przegląd Nauk o Zdrowiu 2016; 1(46): 52-60.  </a:t>
            </a:r>
          </a:p>
          <a:p>
            <a:r>
              <a:rPr lang="pl-PL" sz="6800" dirty="0"/>
              <a:t>Kledzik A. Styl życia. Znaczenie śmierci i rytuały pochówku w religiach świata. 2019. Dostęp: 15.04.2020. Adres UTRL: https://www.asta24.pl/2019/11/02/znaczenie-smierci-i-rytualy-pochowku-w-religiach-swiata</a:t>
            </a:r>
          </a:p>
          <a:p>
            <a:endParaRPr lang="pl-PL" sz="6400" dirty="0"/>
          </a:p>
          <a:p>
            <a:endParaRPr lang="pl-PL" sz="6400" dirty="0"/>
          </a:p>
          <a:p>
            <a:endParaRPr lang="pl-PL" sz="64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endParaRPr lang="pl-PL" sz="4500" dirty="0"/>
          </a:p>
          <a:p>
            <a:pPr marL="0" indent="0">
              <a:buNone/>
            </a:pPr>
            <a:r>
              <a:rPr lang="pl-PL" sz="3600" dirty="0"/>
              <a:t> </a:t>
            </a:r>
          </a:p>
          <a:p>
            <a:pPr marL="0" indent="0">
              <a:buNone/>
            </a:pPr>
            <a:endParaRPr lang="pl-PL" sz="2900" b="1" dirty="0"/>
          </a:p>
          <a:p>
            <a:pPr marL="0" indent="0">
              <a:buNone/>
            </a:pPr>
            <a:endParaRPr lang="pl-PL" sz="2600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F29DB84-6C55-2342-3827-4E37C2E2C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0022" y="-10332"/>
            <a:ext cx="3241668" cy="1525001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F9FF092B-C361-C311-BFEB-F3B7BDDDC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39" y="-154352"/>
            <a:ext cx="1156721" cy="126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902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custGeom>
            <a:avLst/>
            <a:gdLst>
              <a:gd name="connsiteX0" fmla="*/ 0 w 8413652"/>
              <a:gd name="connsiteY0" fmla="*/ 0 h 1156120"/>
              <a:gd name="connsiteX1" fmla="*/ 731341 w 8413652"/>
              <a:gd name="connsiteY1" fmla="*/ 0 h 1156120"/>
              <a:gd name="connsiteX2" fmla="*/ 1462681 w 8413652"/>
              <a:gd name="connsiteY2" fmla="*/ 0 h 1156120"/>
              <a:gd name="connsiteX3" fmla="*/ 2194022 w 8413652"/>
              <a:gd name="connsiteY3" fmla="*/ 0 h 1156120"/>
              <a:gd name="connsiteX4" fmla="*/ 3009499 w 8413652"/>
              <a:gd name="connsiteY4" fmla="*/ 0 h 1156120"/>
              <a:gd name="connsiteX5" fmla="*/ 3824976 w 8413652"/>
              <a:gd name="connsiteY5" fmla="*/ 0 h 1156120"/>
              <a:gd name="connsiteX6" fmla="*/ 4303907 w 8413652"/>
              <a:gd name="connsiteY6" fmla="*/ 0 h 1156120"/>
              <a:gd name="connsiteX7" fmla="*/ 4698701 w 8413652"/>
              <a:gd name="connsiteY7" fmla="*/ 0 h 1156120"/>
              <a:gd name="connsiteX8" fmla="*/ 5261769 w 8413652"/>
              <a:gd name="connsiteY8" fmla="*/ 0 h 1156120"/>
              <a:gd name="connsiteX9" fmla="*/ 5824836 w 8413652"/>
              <a:gd name="connsiteY9" fmla="*/ 0 h 1156120"/>
              <a:gd name="connsiteX10" fmla="*/ 6219630 w 8413652"/>
              <a:gd name="connsiteY10" fmla="*/ 0 h 1156120"/>
              <a:gd name="connsiteX11" fmla="*/ 6866834 w 8413652"/>
              <a:gd name="connsiteY11" fmla="*/ 0 h 1156120"/>
              <a:gd name="connsiteX12" fmla="*/ 7514038 w 8413652"/>
              <a:gd name="connsiteY12" fmla="*/ 0 h 1156120"/>
              <a:gd name="connsiteX13" fmla="*/ 8413652 w 8413652"/>
              <a:gd name="connsiteY13" fmla="*/ 0 h 1156120"/>
              <a:gd name="connsiteX14" fmla="*/ 8413652 w 8413652"/>
              <a:gd name="connsiteY14" fmla="*/ 601182 h 1156120"/>
              <a:gd name="connsiteX15" fmla="*/ 8413652 w 8413652"/>
              <a:gd name="connsiteY15" fmla="*/ 1156120 h 1156120"/>
              <a:gd name="connsiteX16" fmla="*/ 7850585 w 8413652"/>
              <a:gd name="connsiteY16" fmla="*/ 1156120 h 1156120"/>
              <a:gd name="connsiteX17" fmla="*/ 7371654 w 8413652"/>
              <a:gd name="connsiteY17" fmla="*/ 1156120 h 1156120"/>
              <a:gd name="connsiteX18" fmla="*/ 6976859 w 8413652"/>
              <a:gd name="connsiteY18" fmla="*/ 1156120 h 1156120"/>
              <a:gd name="connsiteX19" fmla="*/ 6161382 w 8413652"/>
              <a:gd name="connsiteY19" fmla="*/ 1156120 h 1156120"/>
              <a:gd name="connsiteX20" fmla="*/ 5430042 w 8413652"/>
              <a:gd name="connsiteY20" fmla="*/ 1156120 h 1156120"/>
              <a:gd name="connsiteX21" fmla="*/ 5035247 w 8413652"/>
              <a:gd name="connsiteY21" fmla="*/ 1156120 h 1156120"/>
              <a:gd name="connsiteX22" fmla="*/ 4303907 w 8413652"/>
              <a:gd name="connsiteY22" fmla="*/ 1156120 h 1156120"/>
              <a:gd name="connsiteX23" fmla="*/ 3656703 w 8413652"/>
              <a:gd name="connsiteY23" fmla="*/ 1156120 h 1156120"/>
              <a:gd name="connsiteX24" fmla="*/ 2925362 w 8413652"/>
              <a:gd name="connsiteY24" fmla="*/ 1156120 h 1156120"/>
              <a:gd name="connsiteX25" fmla="*/ 2109885 w 8413652"/>
              <a:gd name="connsiteY25" fmla="*/ 1156120 h 1156120"/>
              <a:gd name="connsiteX26" fmla="*/ 1462681 w 8413652"/>
              <a:gd name="connsiteY26" fmla="*/ 1156120 h 1156120"/>
              <a:gd name="connsiteX27" fmla="*/ 899614 w 8413652"/>
              <a:gd name="connsiteY27" fmla="*/ 1156120 h 1156120"/>
              <a:gd name="connsiteX28" fmla="*/ 0 w 8413652"/>
              <a:gd name="connsiteY28" fmla="*/ 1156120 h 1156120"/>
              <a:gd name="connsiteX29" fmla="*/ 0 w 8413652"/>
              <a:gd name="connsiteY29" fmla="*/ 589621 h 1156120"/>
              <a:gd name="connsiteX30" fmla="*/ 0 w 8413652"/>
              <a:gd name="connsiteY30" fmla="*/ 0 h 115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413652" h="1156120" fill="none" extrusionOk="0">
                <a:moveTo>
                  <a:pt x="0" y="0"/>
                </a:moveTo>
                <a:cubicBezTo>
                  <a:pt x="208820" y="22545"/>
                  <a:pt x="536210" y="29178"/>
                  <a:pt x="731341" y="0"/>
                </a:cubicBezTo>
                <a:cubicBezTo>
                  <a:pt x="926472" y="-29178"/>
                  <a:pt x="1142928" y="-14156"/>
                  <a:pt x="1462681" y="0"/>
                </a:cubicBezTo>
                <a:cubicBezTo>
                  <a:pt x="1782434" y="14156"/>
                  <a:pt x="2040702" y="28042"/>
                  <a:pt x="2194022" y="0"/>
                </a:cubicBezTo>
                <a:cubicBezTo>
                  <a:pt x="2347342" y="-28042"/>
                  <a:pt x="2831386" y="-14946"/>
                  <a:pt x="3009499" y="0"/>
                </a:cubicBezTo>
                <a:cubicBezTo>
                  <a:pt x="3187612" y="14946"/>
                  <a:pt x="3458833" y="-13522"/>
                  <a:pt x="3824976" y="0"/>
                </a:cubicBezTo>
                <a:cubicBezTo>
                  <a:pt x="4191119" y="13522"/>
                  <a:pt x="4144323" y="6906"/>
                  <a:pt x="4303907" y="0"/>
                </a:cubicBezTo>
                <a:cubicBezTo>
                  <a:pt x="4463491" y="-6906"/>
                  <a:pt x="4597336" y="-11955"/>
                  <a:pt x="4698701" y="0"/>
                </a:cubicBezTo>
                <a:cubicBezTo>
                  <a:pt x="4800066" y="11955"/>
                  <a:pt x="5096187" y="26239"/>
                  <a:pt x="5261769" y="0"/>
                </a:cubicBezTo>
                <a:cubicBezTo>
                  <a:pt x="5427351" y="-26239"/>
                  <a:pt x="5596900" y="18088"/>
                  <a:pt x="5824836" y="0"/>
                </a:cubicBezTo>
                <a:cubicBezTo>
                  <a:pt x="6052772" y="-18088"/>
                  <a:pt x="6086751" y="6823"/>
                  <a:pt x="6219630" y="0"/>
                </a:cubicBezTo>
                <a:cubicBezTo>
                  <a:pt x="6352509" y="-6823"/>
                  <a:pt x="6724889" y="30769"/>
                  <a:pt x="6866834" y="0"/>
                </a:cubicBezTo>
                <a:cubicBezTo>
                  <a:pt x="7008779" y="-30769"/>
                  <a:pt x="7279411" y="-12242"/>
                  <a:pt x="7514038" y="0"/>
                </a:cubicBezTo>
                <a:cubicBezTo>
                  <a:pt x="7748665" y="12242"/>
                  <a:pt x="8142738" y="-36683"/>
                  <a:pt x="8413652" y="0"/>
                </a:cubicBezTo>
                <a:cubicBezTo>
                  <a:pt x="8396782" y="214975"/>
                  <a:pt x="8424712" y="356079"/>
                  <a:pt x="8413652" y="601182"/>
                </a:cubicBezTo>
                <a:cubicBezTo>
                  <a:pt x="8402592" y="846285"/>
                  <a:pt x="8400656" y="907974"/>
                  <a:pt x="8413652" y="1156120"/>
                </a:cubicBezTo>
                <a:cubicBezTo>
                  <a:pt x="8259382" y="1182186"/>
                  <a:pt x="8084077" y="1169739"/>
                  <a:pt x="7850585" y="1156120"/>
                </a:cubicBezTo>
                <a:cubicBezTo>
                  <a:pt x="7617093" y="1142501"/>
                  <a:pt x="7567869" y="1155378"/>
                  <a:pt x="7371654" y="1156120"/>
                </a:cubicBezTo>
                <a:cubicBezTo>
                  <a:pt x="7175439" y="1156862"/>
                  <a:pt x="7122458" y="1158926"/>
                  <a:pt x="6976859" y="1156120"/>
                </a:cubicBezTo>
                <a:cubicBezTo>
                  <a:pt x="6831261" y="1153314"/>
                  <a:pt x="6467610" y="1195181"/>
                  <a:pt x="6161382" y="1156120"/>
                </a:cubicBezTo>
                <a:cubicBezTo>
                  <a:pt x="5855154" y="1117059"/>
                  <a:pt x="5752717" y="1187671"/>
                  <a:pt x="5430042" y="1156120"/>
                </a:cubicBezTo>
                <a:cubicBezTo>
                  <a:pt x="5107367" y="1124569"/>
                  <a:pt x="5193934" y="1147311"/>
                  <a:pt x="5035247" y="1156120"/>
                </a:cubicBezTo>
                <a:cubicBezTo>
                  <a:pt x="4876560" y="1164929"/>
                  <a:pt x="4665850" y="1176674"/>
                  <a:pt x="4303907" y="1156120"/>
                </a:cubicBezTo>
                <a:cubicBezTo>
                  <a:pt x="3941964" y="1135566"/>
                  <a:pt x="3940080" y="1169204"/>
                  <a:pt x="3656703" y="1156120"/>
                </a:cubicBezTo>
                <a:cubicBezTo>
                  <a:pt x="3373326" y="1143036"/>
                  <a:pt x="3076642" y="1159506"/>
                  <a:pt x="2925362" y="1156120"/>
                </a:cubicBezTo>
                <a:cubicBezTo>
                  <a:pt x="2774082" y="1152734"/>
                  <a:pt x="2357971" y="1183812"/>
                  <a:pt x="2109885" y="1156120"/>
                </a:cubicBezTo>
                <a:cubicBezTo>
                  <a:pt x="1861799" y="1128428"/>
                  <a:pt x="1755002" y="1136599"/>
                  <a:pt x="1462681" y="1156120"/>
                </a:cubicBezTo>
                <a:cubicBezTo>
                  <a:pt x="1170360" y="1175641"/>
                  <a:pt x="1077090" y="1148637"/>
                  <a:pt x="899614" y="1156120"/>
                </a:cubicBezTo>
                <a:cubicBezTo>
                  <a:pt x="722138" y="1163603"/>
                  <a:pt x="416577" y="1173259"/>
                  <a:pt x="0" y="1156120"/>
                </a:cubicBezTo>
                <a:cubicBezTo>
                  <a:pt x="22676" y="1031787"/>
                  <a:pt x="23462" y="771540"/>
                  <a:pt x="0" y="589621"/>
                </a:cubicBezTo>
                <a:cubicBezTo>
                  <a:pt x="-23462" y="407702"/>
                  <a:pt x="14242" y="282239"/>
                  <a:pt x="0" y="0"/>
                </a:cubicBezTo>
                <a:close/>
              </a:path>
              <a:path w="8413652" h="1156120" stroke="0" extrusionOk="0">
                <a:moveTo>
                  <a:pt x="0" y="0"/>
                </a:moveTo>
                <a:cubicBezTo>
                  <a:pt x="178539" y="-11983"/>
                  <a:pt x="357912" y="-21821"/>
                  <a:pt x="478931" y="0"/>
                </a:cubicBezTo>
                <a:cubicBezTo>
                  <a:pt x="599950" y="21821"/>
                  <a:pt x="1100265" y="17252"/>
                  <a:pt x="1294408" y="0"/>
                </a:cubicBezTo>
                <a:cubicBezTo>
                  <a:pt x="1488551" y="-17252"/>
                  <a:pt x="1497062" y="-17649"/>
                  <a:pt x="1689202" y="0"/>
                </a:cubicBezTo>
                <a:cubicBezTo>
                  <a:pt x="1881342" y="17649"/>
                  <a:pt x="2204130" y="35223"/>
                  <a:pt x="2504679" y="0"/>
                </a:cubicBezTo>
                <a:cubicBezTo>
                  <a:pt x="2805228" y="-35223"/>
                  <a:pt x="2997903" y="-21900"/>
                  <a:pt x="3236020" y="0"/>
                </a:cubicBezTo>
                <a:cubicBezTo>
                  <a:pt x="3474137" y="21900"/>
                  <a:pt x="3547283" y="2561"/>
                  <a:pt x="3799087" y="0"/>
                </a:cubicBezTo>
                <a:cubicBezTo>
                  <a:pt x="4050891" y="-2561"/>
                  <a:pt x="4276731" y="-19022"/>
                  <a:pt x="4446291" y="0"/>
                </a:cubicBezTo>
                <a:cubicBezTo>
                  <a:pt x="4615851" y="19022"/>
                  <a:pt x="4704119" y="5729"/>
                  <a:pt x="4925222" y="0"/>
                </a:cubicBezTo>
                <a:cubicBezTo>
                  <a:pt x="5146325" y="-5729"/>
                  <a:pt x="5310548" y="-11087"/>
                  <a:pt x="5656563" y="0"/>
                </a:cubicBezTo>
                <a:cubicBezTo>
                  <a:pt x="6002578" y="11087"/>
                  <a:pt x="6198223" y="-26747"/>
                  <a:pt x="6387903" y="0"/>
                </a:cubicBezTo>
                <a:cubicBezTo>
                  <a:pt x="6577583" y="26747"/>
                  <a:pt x="6676591" y="-5194"/>
                  <a:pt x="6782698" y="0"/>
                </a:cubicBezTo>
                <a:cubicBezTo>
                  <a:pt x="6888805" y="5194"/>
                  <a:pt x="7125165" y="26231"/>
                  <a:pt x="7429902" y="0"/>
                </a:cubicBezTo>
                <a:cubicBezTo>
                  <a:pt x="7734639" y="-26231"/>
                  <a:pt x="8201316" y="38989"/>
                  <a:pt x="8413652" y="0"/>
                </a:cubicBezTo>
                <a:cubicBezTo>
                  <a:pt x="8389562" y="217628"/>
                  <a:pt x="8386077" y="320368"/>
                  <a:pt x="8413652" y="566499"/>
                </a:cubicBezTo>
                <a:cubicBezTo>
                  <a:pt x="8441227" y="812630"/>
                  <a:pt x="8396525" y="1025201"/>
                  <a:pt x="8413652" y="1156120"/>
                </a:cubicBezTo>
                <a:cubicBezTo>
                  <a:pt x="8161999" y="1140657"/>
                  <a:pt x="7969171" y="1161045"/>
                  <a:pt x="7850585" y="1156120"/>
                </a:cubicBezTo>
                <a:cubicBezTo>
                  <a:pt x="7731999" y="1151195"/>
                  <a:pt x="7594654" y="1144977"/>
                  <a:pt x="7455790" y="1156120"/>
                </a:cubicBezTo>
                <a:cubicBezTo>
                  <a:pt x="7316926" y="1167263"/>
                  <a:pt x="7129939" y="1146297"/>
                  <a:pt x="6976859" y="1156120"/>
                </a:cubicBezTo>
                <a:cubicBezTo>
                  <a:pt x="6823779" y="1165943"/>
                  <a:pt x="6626006" y="1145421"/>
                  <a:pt x="6413792" y="1156120"/>
                </a:cubicBezTo>
                <a:cubicBezTo>
                  <a:pt x="6201578" y="1166819"/>
                  <a:pt x="5909464" y="1179173"/>
                  <a:pt x="5766588" y="1156120"/>
                </a:cubicBezTo>
                <a:cubicBezTo>
                  <a:pt x="5623712" y="1133067"/>
                  <a:pt x="5348295" y="1162191"/>
                  <a:pt x="4951111" y="1156120"/>
                </a:cubicBezTo>
                <a:cubicBezTo>
                  <a:pt x="4553927" y="1150049"/>
                  <a:pt x="4455512" y="1139231"/>
                  <a:pt x="4219770" y="1156120"/>
                </a:cubicBezTo>
                <a:cubicBezTo>
                  <a:pt x="3984028" y="1173009"/>
                  <a:pt x="3871493" y="1180118"/>
                  <a:pt x="3572566" y="1156120"/>
                </a:cubicBezTo>
                <a:cubicBezTo>
                  <a:pt x="3273639" y="1132122"/>
                  <a:pt x="3220775" y="1164560"/>
                  <a:pt x="2925362" y="1156120"/>
                </a:cubicBezTo>
                <a:cubicBezTo>
                  <a:pt x="2629949" y="1147680"/>
                  <a:pt x="2701443" y="1143048"/>
                  <a:pt x="2530568" y="1156120"/>
                </a:cubicBezTo>
                <a:cubicBezTo>
                  <a:pt x="2359693" y="1169192"/>
                  <a:pt x="2243274" y="1156796"/>
                  <a:pt x="1967500" y="1156120"/>
                </a:cubicBezTo>
                <a:cubicBezTo>
                  <a:pt x="1691726" y="1155444"/>
                  <a:pt x="1633785" y="1130088"/>
                  <a:pt x="1404433" y="1156120"/>
                </a:cubicBezTo>
                <a:cubicBezTo>
                  <a:pt x="1175081" y="1182152"/>
                  <a:pt x="977867" y="1169873"/>
                  <a:pt x="588956" y="1156120"/>
                </a:cubicBezTo>
                <a:cubicBezTo>
                  <a:pt x="200045" y="1142367"/>
                  <a:pt x="158893" y="1145498"/>
                  <a:pt x="0" y="1156120"/>
                </a:cubicBezTo>
                <a:cubicBezTo>
                  <a:pt x="-10455" y="888338"/>
                  <a:pt x="14652" y="830624"/>
                  <a:pt x="0" y="601182"/>
                </a:cubicBezTo>
                <a:cubicBezTo>
                  <a:pt x="-14652" y="371740"/>
                  <a:pt x="21561" y="173208"/>
                  <a:pt x="0" y="0"/>
                </a:cubicBezTo>
                <a:close/>
              </a:path>
            </a:pathLst>
          </a:custGeom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3616165033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BUDDYZM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B6B52E2-295A-70D3-E436-6C0B93D25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932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05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r>
              <a:rPr lang="pl-PL" sz="2600" dirty="0"/>
              <a:t>Ludzi w wielu podeszłym, niedołężnych należy traktować z szacunkiem podobnie jak każdego człowieka.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do medytacji </a:t>
            </a:r>
            <a:r>
              <a:rPr lang="pl-PL" sz="2600" dirty="0"/>
              <a:t>pacjentom, w szczególności przewlekle chorym.</a:t>
            </a:r>
          </a:p>
          <a:p>
            <a:r>
              <a:rPr lang="pl-PL" sz="2600" dirty="0"/>
              <a:t>Rozpacz utrudnia </a:t>
            </a:r>
            <a:r>
              <a:rPr lang="pl-PL" sz="2600" i="1" dirty="0"/>
              <a:t>odejście </a:t>
            </a:r>
            <a:r>
              <a:rPr lang="pl-PL" sz="2600" dirty="0"/>
              <a:t>umierającemu, dlatego należy </a:t>
            </a:r>
            <a:r>
              <a:rPr lang="pl-PL" sz="2600" b="1" dirty="0"/>
              <a:t>zachowywać się spokojnie, gdy osoba umiera.</a:t>
            </a:r>
          </a:p>
          <a:p>
            <a:r>
              <a:rPr lang="pl-PL" sz="2600" dirty="0"/>
              <a:t>Należy uszanować fakt, że w okresie ciężkiej choroby i w trakcie procesu umierania buddyści </a:t>
            </a:r>
            <a:r>
              <a:rPr lang="pl-PL" sz="2600" b="1" dirty="0"/>
              <a:t>mogą odmawiać przyjmowania środków przeciwbólowych i uspokajających a zwłaszcza leków narkotycznych </a:t>
            </a:r>
            <a:r>
              <a:rPr lang="pl-PL" sz="2600" dirty="0"/>
              <a:t>(chęć świadomego przeżywania poszczególnych etapów umierania).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2BCD6E0-60D6-9517-9CD2-4757B1BD9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636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04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dirty="0"/>
              <a:t>Dozwolone są wszelkie formy ratowania życia, </a:t>
            </a:r>
            <a:r>
              <a:rPr lang="pl-PL" sz="2600" b="1" dirty="0"/>
              <a:t>nie zaleca się jednak niepotrzebnego przedłużania agonii ani stanu wegetacji</a:t>
            </a:r>
            <a:r>
              <a:rPr lang="pl-PL" sz="2600" dirty="0"/>
              <a:t>.</a:t>
            </a:r>
          </a:p>
          <a:p>
            <a:r>
              <a:rPr lang="pl-PL" sz="2600" dirty="0"/>
              <a:t>W momencie umierania optymalną według buddystów pozycją do przyjęcia jest </a:t>
            </a:r>
            <a:r>
              <a:rPr lang="pl-PL" sz="2600" b="1" dirty="0"/>
              <a:t>pozycja medytacyjna</a:t>
            </a:r>
            <a:r>
              <a:rPr lang="pl-PL" sz="2600" dirty="0"/>
              <a:t>. Niektórzy mogą układać się w „pozycji lwa”- ułożenie się na prawym boku, z lewą dłonią spoczywającą na lewym udzie, prawa dłoń  ułożona pod policzkiem, a mały palec zamyka prawą dziurkę nosa. Nogi mają być nieznacznie zgięte w kolanach</a:t>
            </a:r>
          </a:p>
          <a:p>
            <a:r>
              <a:rPr lang="pl-PL" sz="2600" dirty="0"/>
              <a:t>Umierającego buddystę najlepiej przenieść do innego pokoju. Jeżeli umierający pacjent jest mnichem buddyjskim lub zakonnicą, którzy złożyli ślub religijny w celibacie. Właściwe byłoby, aby osoby te były </a:t>
            </a:r>
            <a:r>
              <a:rPr lang="pl-PL" sz="2600" b="1" dirty="0"/>
              <a:t>pielęgnowane przez personel pielęgniarski tej samej płci</a:t>
            </a:r>
            <a:r>
              <a:rPr lang="pl-PL" sz="2600" dirty="0"/>
              <a:t>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849B8A9-9678-A53B-46AA-52445BEB5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9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535" y="131963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Jeśli stan zdrowia pacjenta/pacjentki na to pozwala, należy</a:t>
            </a:r>
            <a:r>
              <a:rPr lang="pl-PL" sz="2600" b="1" dirty="0">
                <a:solidFill>
                  <a:prstClr val="black"/>
                </a:solidFill>
              </a:rPr>
              <a:t> umożliwić wzięcie czynnego udziału w liturgii.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</a:t>
            </a:r>
            <a:r>
              <a:rPr lang="pl-PL" sz="2600" b="1" dirty="0">
                <a:solidFill>
                  <a:prstClr val="black"/>
                </a:solidFill>
              </a:rPr>
              <a:t>y umożliwić czytanie Pisma Świętego</a:t>
            </a:r>
            <a:r>
              <a:rPr lang="pl-PL" sz="26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odwiedziny rodziny, osób najbliższych </a:t>
            </a:r>
            <a:r>
              <a:rPr lang="pl-PL" sz="2600" dirty="0">
                <a:solidFill>
                  <a:prstClr val="black"/>
                </a:solidFill>
              </a:rPr>
              <a:t>(jeśli stan zdrowia pacjenta/pacjentki pozwala) lub </a:t>
            </a:r>
            <a:r>
              <a:rPr lang="pl-PL" sz="2600" b="1" dirty="0">
                <a:solidFill>
                  <a:prstClr val="black"/>
                </a:solidFill>
              </a:rPr>
              <a:t>zezwolić na kontakt telefoniczny.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uszanować reguły postu </a:t>
            </a:r>
            <a:r>
              <a:rPr lang="pl-PL" sz="2600" dirty="0">
                <a:solidFill>
                  <a:prstClr val="black"/>
                </a:solidFill>
              </a:rPr>
              <a:t>w zależności od preferowanego wyznania.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26ECD5D-7B57-2555-37D4-54FA3166A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238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350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1243123" cy="4540401"/>
          </a:xfrm>
        </p:spPr>
        <p:txBody>
          <a:bodyPr>
            <a:normAutofit/>
          </a:bodyPr>
          <a:lstStyle/>
          <a:p>
            <a:r>
              <a:rPr lang="pl-PL" sz="2600" dirty="0"/>
              <a:t>W sytuacji ciężkiej choroby związanej z zagrożeniem życia buddyści zażywają tzw. „</a:t>
            </a:r>
            <a:r>
              <a:rPr lang="pl-PL" sz="2600" b="1" dirty="0"/>
              <a:t>święte substancje” </a:t>
            </a:r>
            <a:r>
              <a:rPr lang="pl-PL" sz="2600" dirty="0"/>
              <a:t>(</a:t>
            </a:r>
            <a:r>
              <a:rPr lang="pl-PL" sz="2600" i="1" dirty="0"/>
              <a:t>Dam-</a:t>
            </a:r>
            <a:r>
              <a:rPr lang="pl-PL" sz="2600" i="1" dirty="0" err="1"/>
              <a:t>dze</a:t>
            </a:r>
            <a:r>
              <a:rPr lang="pl-PL" sz="2600" dirty="0"/>
              <a:t>) pobłogosławione przez kapłanów buddyjskich, mające kształt małych kuleczek o wielkości ziarna gorczycy, które mają zapewnić umierającemu błogosławieństwo i wpłynąć na przyszłe losy kolejnego wcielenia</a:t>
            </a:r>
          </a:p>
          <a:p>
            <a:r>
              <a:rPr lang="pl-PL" sz="2600" dirty="0"/>
              <a:t>Przynajmniej przez około 20 minut </a:t>
            </a:r>
            <a:r>
              <a:rPr lang="pl-PL" sz="2600" b="1" dirty="0"/>
              <a:t>po śmierci nie należy dotykać ciała</a:t>
            </a:r>
            <a:r>
              <a:rPr lang="pl-PL" sz="2600" dirty="0"/>
              <a:t>. Optymalnie, aby był to okres 3 godzin lub nawet 3 dni</a:t>
            </a:r>
          </a:p>
          <a:p>
            <a:r>
              <a:rPr lang="pl-PL" sz="2600" dirty="0"/>
              <a:t>W miarę możliwości należy </a:t>
            </a:r>
            <a:r>
              <a:rPr lang="pl-PL" sz="2600" b="1" dirty="0"/>
              <a:t>pozostawić na miejscu przedmioty należące do zmarłego </a:t>
            </a:r>
            <a:r>
              <a:rPr lang="pl-PL" sz="2600" dirty="0"/>
              <a:t>(np. w szpitalnej szafce przyłóżkowej należącej do pacjenta), żeby były do dyspozycji rodziny czy też przyjaciół.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E069F5A-D4A9-6528-0906-358009AA6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303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98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79194"/>
            <a:ext cx="10626969" cy="4540401"/>
          </a:xfrm>
        </p:spPr>
        <p:txBody>
          <a:bodyPr>
            <a:normAutofit/>
          </a:bodyPr>
          <a:lstStyle/>
          <a:p>
            <a:pPr lvl="0"/>
            <a:r>
              <a:rPr lang="pl-PL" sz="2600" dirty="0"/>
              <a:t>Buddyści zwykle </a:t>
            </a:r>
            <a:r>
              <a:rPr lang="pl-PL" sz="2600" b="1" dirty="0"/>
              <a:t>nie zgłaszają zastrzeżeń co do wykonywania sekcji zwłok </a:t>
            </a:r>
            <a:r>
              <a:rPr lang="pl-PL" sz="2600" dirty="0"/>
              <a:t>na ciałach ich zmarłych bliskich.</a:t>
            </a:r>
          </a:p>
          <a:p>
            <a:pPr lvl="0"/>
            <a:r>
              <a:rPr lang="pl-PL" sz="2600" dirty="0"/>
              <a:t>Buddyści </a:t>
            </a:r>
            <a:r>
              <a:rPr lang="pl-PL" sz="2600" b="1" dirty="0"/>
              <a:t>wyróżniają 4 kategorie zaburzeń chorobowych</a:t>
            </a:r>
            <a:r>
              <a:rPr lang="pl-PL" sz="2600" dirty="0"/>
              <a:t>, przy czym każda grupa schorzeń wymaga odmiennego sposobu leczenia. W leczeniu dużą wagę przywiązuje się do stosowania preparatów leczniczych, których składniki pochodzą wyłącznie z natu­ralnych źródeł (zioła, minerały). Stosuje się też akupunkturę i masaż.</a:t>
            </a:r>
          </a:p>
          <a:p>
            <a:r>
              <a:rPr lang="pl-PL" sz="2600" b="1" dirty="0"/>
              <a:t>Ciężarna </a:t>
            </a:r>
            <a:r>
              <a:rPr lang="pl-PL" sz="2600" dirty="0"/>
              <a:t>powinna dbać o siebie, medytować, oddawać się praktykom religijnym. Od 7 tygodnia ciąży nie może pracować fizycznie. Buddyści przykładają dużą wagę do dobrej opieki medycznej dla ciężarnych.</a:t>
            </a:r>
          </a:p>
          <a:p>
            <a:pPr lvl="0"/>
            <a:endParaRPr lang="pl-PL" dirty="0"/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100F59F-BABA-EEEA-3015-D8C09531F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443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847" y="719767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Podczas porodu i w godzi­nę po nim kobiecie podaje się specjalnie przygo­towaną zupę </a:t>
            </a:r>
            <a:r>
              <a:rPr lang="pl-PL" sz="2600" dirty="0"/>
              <a:t>- ma ona uzupełnić energię rodzącej. Ponadto rodząca otrzymuje nalewkę alkoholową, a obecni podczas porodu zaufani ludzie wykonują specjalny masaż głowy i barków, który ma dać ochronę organi­zmu, szczególnie narządu rodnego.</a:t>
            </a:r>
          </a:p>
          <a:p>
            <a:pPr lvl="0"/>
            <a:r>
              <a:rPr lang="pl-PL" sz="2600" b="1" dirty="0"/>
              <a:t>Buddyzm umożliwia stosowanie IVF </a:t>
            </a:r>
            <a:r>
              <a:rPr lang="pl-PL" sz="2600" dirty="0"/>
              <a:t>(zapłodnienie in vitro) bez ograniczania dostępu do tej procedury medycznej do małżeństw. Dawstwo nasienia jest również dozwolone.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83D0133-DC46-80E1-D75B-8351C7188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76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97" y="643183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pacjentki/pacjenta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Aborcja </a:t>
            </a:r>
            <a:r>
              <a:rPr lang="pl-PL" sz="2600" dirty="0"/>
              <a:t>jest w buddyzmie absolutnie zabroniona i traktowana jako przestępstwo. Może być wykonana jedynie w momencie absolutnego zagrożenia dla życia matki. Niedozwolone jest także stosowanie środków wczesnoporonnych.</a:t>
            </a:r>
          </a:p>
          <a:p>
            <a:pPr lvl="0"/>
            <a:r>
              <a:rPr lang="pl-PL" sz="2600" dirty="0"/>
              <a:t>Niektórzy buddyści mają </a:t>
            </a:r>
            <a:r>
              <a:rPr lang="pl-PL" sz="2600" b="1" dirty="0"/>
              <a:t>ścisłe zasady higieny </a:t>
            </a:r>
            <a:r>
              <a:rPr lang="pl-PL" sz="2600" dirty="0"/>
              <a:t>i muszą umyć się przed medytacją, a także po oddaniu moczu i wypróżnieniu, oraz po każdym posiłku.</a:t>
            </a:r>
          </a:p>
          <a:p>
            <a:r>
              <a:rPr lang="pl-PL" sz="2600" dirty="0"/>
              <a:t>Pierwsze przykazanie nakazuje buddystom unikanie zabijania i krzywdzenia żywych istot. Buddyści starają się nie spożywać mięsa, kawy, alkoholu. Wielu buddystów jest </a:t>
            </a:r>
            <a:r>
              <a:rPr lang="pl-PL" sz="2600" b="1" dirty="0"/>
              <a:t>wegetarianami. </a:t>
            </a:r>
            <a:r>
              <a:rPr lang="pl-PL" sz="2600" dirty="0"/>
              <a:t>Należy o tym pamiętać zaspokajając potrzebę odżywania pacjenta.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3ED4CC1-27D0-49B7-77DD-9D0D006A4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Pacjenci wszystkich trzech wyznań uznają za zasadne wdrażanie programów profilaktycznych którym celem jest dbanie o zdrowie. Chętnie korzystają z programów pokrewnych.            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Dla każdego wyznania istotne znaczenie ma </a:t>
            </a:r>
            <a:r>
              <a:rPr lang="pl-PL" sz="2600" b="1" dirty="0">
                <a:solidFill>
                  <a:prstClr val="black"/>
                </a:solidFill>
              </a:rPr>
              <a:t>codzienna higiena ciała </a:t>
            </a:r>
            <a:r>
              <a:rPr lang="pl-PL" sz="2600" dirty="0">
                <a:solidFill>
                  <a:prstClr val="black"/>
                </a:solidFill>
              </a:rPr>
              <a:t>oraz </a:t>
            </a:r>
            <a:r>
              <a:rPr lang="pl-PL" sz="2600" b="1" dirty="0">
                <a:solidFill>
                  <a:prstClr val="black"/>
                </a:solidFill>
              </a:rPr>
              <a:t>należyte czyste ubranie.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We wszystkich wyznaniach akceptacji nie zyskują operacje mające na celu wyłącznie upiększenie ciała.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AC71992-5433-7907-92B1-FB809E47C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59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Wierni każdego z trzech wyznań okazują szacunek do spożywanych pokarmów, nauczeni słowami Pisma Świętego – dzielą się z potrzebującymi.</a:t>
            </a:r>
          </a:p>
          <a:p>
            <a:pPr lvl="0"/>
            <a:r>
              <a:rPr lang="pl-PL" sz="2600" b="1" dirty="0">
                <a:solidFill>
                  <a:prstClr val="black"/>
                </a:solidFill>
              </a:rPr>
              <a:t>Choroba człowieka stanowi w religii chrześcijańskiej wyzwanie moralne. </a:t>
            </a:r>
            <a:r>
              <a:rPr lang="pl-PL" sz="2600" dirty="0">
                <a:solidFill>
                  <a:prstClr val="black"/>
                </a:solidFill>
              </a:rPr>
              <a:t>Uznaje się że choroba, cierpienie i śmierć przynależą całkowicie naturalnie do ludzkiego losu.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Chorym - rodzina i bliscy okazują zainteresowanie, wsparcie i pomoc. Często chcą towarzyszyć przy śmierci.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F8A833-1FAC-0AEB-B50F-E8EA4F8D9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6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pacjentki/pacjenta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Największą pomocą w chorobie jest siła modlitwy i pełnego zawierzenia Bogu zarówno ze strony chorego jak i jego najbliższych.</a:t>
            </a:r>
          </a:p>
          <a:p>
            <a:pPr lvl="0"/>
            <a:r>
              <a:rPr lang="pl-PL" sz="2600" b="1" dirty="0">
                <a:solidFill>
                  <a:prstClr val="black"/>
                </a:solidFill>
              </a:rPr>
              <a:t>W obliczu śmierci </a:t>
            </a:r>
            <a:r>
              <a:rPr lang="pl-PL" sz="2600" dirty="0">
                <a:solidFill>
                  <a:prstClr val="black"/>
                </a:solidFill>
              </a:rPr>
              <a:t>praktykowane są rytuały modlitewne, często wizyta Kapłana oraz udzielanie wybranego Sakramentu.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Umarłemu wykonuje się </a:t>
            </a:r>
            <a:r>
              <a:rPr lang="pl-PL" sz="2600" b="1" dirty="0">
                <a:solidFill>
                  <a:prstClr val="black"/>
                </a:solidFill>
              </a:rPr>
              <a:t>toaletę ciała, zakłada się czyste ubranie</a:t>
            </a:r>
            <a:r>
              <a:rPr lang="pl-PL" sz="2600" dirty="0">
                <a:solidFill>
                  <a:prstClr val="black"/>
                </a:solidFill>
              </a:rPr>
              <a:t>. Często dłonie zmarłego układa się w taki sposób, by były splecione ze sobą.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29FF1DB-1643-C3A9-F792-16C52FA87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67" y="274302"/>
            <a:ext cx="3241668" cy="15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89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</TotalTime>
  <Words>7091</Words>
  <Application>Microsoft Office PowerPoint</Application>
  <PresentationFormat>Panoramiczny</PresentationFormat>
  <Paragraphs>377</Paragraphs>
  <Slides>63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9" baseType="lpstr">
      <vt:lpstr>Arial</vt:lpstr>
      <vt:lpstr>Arial Black</vt:lpstr>
      <vt:lpstr>Calibri</vt:lpstr>
      <vt:lpstr>Calibri Light</vt:lpstr>
      <vt:lpstr>Wingdings</vt:lpstr>
      <vt:lpstr>Motyw pakietu Office</vt:lpstr>
      <vt:lpstr>Ujednolicenie postępowania terapeutycznego  i optymalne metody komunikacji zespołów interdyscyplinarnych zalecane wobec pacjentów odmiennej kultury i religii,  pacjentów z chorobą rzadką oraz znajdujących się w sytuacji niestandardowej        </vt:lpstr>
      <vt:lpstr>RELIGIA CHRZEŚCIJAŃSKA *Katolicyzm *Protestantyzm*Prawosławie</vt:lpstr>
      <vt:lpstr>Postępowanie terapeutyczne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wobec pacjentki/pacjenta wyznającego  RELIGIĘ CHRZEŚCIJAŃSKĄ (Katolicyzm, Protestantyzm, Prawosławie)</vt:lpstr>
      <vt:lpstr>  Postępowanie terapeutyczne   wobec pacjentki/pacjenta wyznającego  RELIGIĘ CHRZEŚCIJAŃSKĄ (Katolicyzm, Protestantyzm, Prawosławie)</vt:lpstr>
      <vt:lpstr>            Piśmiennictwo: </vt:lpstr>
      <vt:lpstr>Chrześcijański  Zbór Świadków Jehowy</vt:lpstr>
      <vt:lpstr>Postępowanie terapeutyczne wobec pacjentki/pacjenta Świadka Jehowy</vt:lpstr>
      <vt:lpstr>Postępowanie terapeutyczne wobec pacjentki/pacjenta Świadka Jehowy</vt:lpstr>
      <vt:lpstr>Postępowanie terapeutyczne wobec pacjentki/pacjenta Świadka Jehowy</vt:lpstr>
      <vt:lpstr> Postępowanie terapeutyczne wobec pacjentki/pacjenta Świadka Jehowy</vt:lpstr>
      <vt:lpstr>Postępowanie terapeutyczne wobec pacjentki/pacjenta Świadka Jehowy</vt:lpstr>
      <vt:lpstr>            Piśmiennictwo: </vt:lpstr>
      <vt:lpstr>JUDAIZM 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 Postępowanie terapeutyczne  wobec pacjentki/pacjenta wyznającego Judaizm</vt:lpstr>
      <vt:lpstr>Islam </vt:lpstr>
      <vt:lpstr>              Postępowanie terapeutyczne       wobec pacjentki/pacjenta Muzułmanina </vt:lpstr>
      <vt:lpstr>              Postępowanie terapeutyczne       wobec pacjentki/pacjenta Muzułmanina </vt:lpstr>
      <vt:lpstr>              Postępowanie terapeutyczne       wobec pacjentki/pacjenta Muzułmanina </vt:lpstr>
      <vt:lpstr>              Postępowanie terapeutyczne       wobec pacjentki/pacjenta Muzułmanina </vt:lpstr>
      <vt:lpstr>              Postępowanie terapeutyczne       wobec pacjentki/pacjenta Muzułmanina </vt:lpstr>
      <vt:lpstr>              Postępowanie terapeutyczne       wobec pacjentki/pacjenta Muzułmanina</vt:lpstr>
      <vt:lpstr>              Postępowanie terapeutyczne       wobec pacjentki/pacjenta Muzułmanina</vt:lpstr>
      <vt:lpstr>              Postępowanie terapeutyczne       wobec pacjentki/pacjenta Muzułmanina</vt:lpstr>
      <vt:lpstr>              Postępowanie terapeutyczne       wobec pacjentki/pacjenta Muzułmanina</vt:lpstr>
      <vt:lpstr>              Postępowanie terapeutyczne       wobec pacjentki/pacjenta Muzułmanina</vt:lpstr>
      <vt:lpstr>            Piśmiennictwo: </vt:lpstr>
      <vt:lpstr>           Piśmiennictwo: </vt:lpstr>
      <vt:lpstr>Hinduizm </vt:lpstr>
      <vt:lpstr>                 Postępowanie terapeutyczne  wobec pacjentki/pacjenta wyznającego Hinduizm  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    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      Postępowanie terapeutyczne  wobec pacjentki/pacjenta wyznającego Hinduizm</vt:lpstr>
      <vt:lpstr>           Piśmiennictwo: </vt:lpstr>
      <vt:lpstr>             Piśmiennictwo: </vt:lpstr>
      <vt:lpstr>BUDDYZM </vt:lpstr>
      <vt:lpstr> Postępowanie terapeutyczne  wobec pacjentki/pacjenta wyznającego Buddyzm</vt:lpstr>
      <vt:lpstr> Postępowanie terapeutyczne  wobec pacjentki/pacjenta wyznającego Buddyzm</vt:lpstr>
      <vt:lpstr> Postępowanie terapeutyczne  wobec pacjentki/pacjenta wyznającego Buddyzm</vt:lpstr>
      <vt:lpstr> Postępowanie terapeutyczne  wobec pacjentki/pacjenta wyznającego Buddyzm</vt:lpstr>
      <vt:lpstr> Postępowanie terapeutyczne  wobec pacjentki/pacjenta wyznającego Buddyzm</vt:lpstr>
      <vt:lpstr> Postępowanie terapeutyczne  wobec pacjentki/pacjenta wyznającego Buddyzm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Ujednolicenie metodologii postępowania terapeutycznego  i optymalne metody komunikacji zespołów interdyscyplinarnych zalecane wobec pacjentów odmiennej kultury i religii, pacjentów z chorobą rzadką oraz znajdujących się w sytuacji niestandardowej</dc:title>
  <dc:creator>Elżbieta Szlenk-Czyczerska</dc:creator>
  <cp:lastModifiedBy>Elżbieta Szlenk-Czyczerska</cp:lastModifiedBy>
  <cp:revision>297</cp:revision>
  <dcterms:created xsi:type="dcterms:W3CDTF">2020-05-10T14:26:18Z</dcterms:created>
  <dcterms:modified xsi:type="dcterms:W3CDTF">2022-08-04T07:01:26Z</dcterms:modified>
</cp:coreProperties>
</file>