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60" r:id="rId2"/>
    <p:sldId id="389" r:id="rId3"/>
    <p:sldId id="390" r:id="rId4"/>
    <p:sldId id="416" r:id="rId5"/>
    <p:sldId id="419" r:id="rId6"/>
    <p:sldId id="398" r:id="rId7"/>
    <p:sldId id="399" r:id="rId8"/>
    <p:sldId id="420" r:id="rId9"/>
    <p:sldId id="421" r:id="rId10"/>
    <p:sldId id="423" r:id="rId11"/>
    <p:sldId id="424" r:id="rId12"/>
    <p:sldId id="425" r:id="rId13"/>
    <p:sldId id="353" r:id="rId14"/>
    <p:sldId id="358" r:id="rId15"/>
    <p:sldId id="359" r:id="rId16"/>
    <p:sldId id="388" r:id="rId17"/>
    <p:sldId id="360" r:id="rId18"/>
    <p:sldId id="361" r:id="rId19"/>
    <p:sldId id="364" r:id="rId20"/>
    <p:sldId id="365" r:id="rId21"/>
    <p:sldId id="367" r:id="rId22"/>
    <p:sldId id="369" r:id="rId23"/>
    <p:sldId id="371" r:id="rId24"/>
    <p:sldId id="346" r:id="rId25"/>
    <p:sldId id="273" r:id="rId26"/>
    <p:sldId id="274" r:id="rId27"/>
    <p:sldId id="379" r:id="rId28"/>
    <p:sldId id="275" r:id="rId29"/>
    <p:sldId id="376" r:id="rId30"/>
    <p:sldId id="377" r:id="rId31"/>
    <p:sldId id="277" r:id="rId32"/>
    <p:sldId id="276" r:id="rId33"/>
    <p:sldId id="278" r:id="rId34"/>
    <p:sldId id="279" r:id="rId35"/>
    <p:sldId id="378" r:id="rId36"/>
    <p:sldId id="435" r:id="rId37"/>
    <p:sldId id="436" r:id="rId38"/>
    <p:sldId id="438" r:id="rId39"/>
    <p:sldId id="439" r:id="rId40"/>
    <p:sldId id="440" r:id="rId41"/>
    <p:sldId id="442" r:id="rId42"/>
    <p:sldId id="441" r:id="rId43"/>
    <p:sldId id="443" r:id="rId44"/>
    <p:sldId id="434" r:id="rId45"/>
    <p:sldId id="444" r:id="rId46"/>
    <p:sldId id="422" r:id="rId47"/>
    <p:sldId id="445" r:id="rId48"/>
    <p:sldId id="446" r:id="rId49"/>
    <p:sldId id="447" r:id="rId50"/>
    <p:sldId id="426" r:id="rId51"/>
    <p:sldId id="427" r:id="rId52"/>
    <p:sldId id="428" r:id="rId53"/>
    <p:sldId id="429" r:id="rId54"/>
    <p:sldId id="288" r:id="rId5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494"/>
  </p:normalViewPr>
  <p:slideViewPr>
    <p:cSldViewPr snapToGrid="0">
      <p:cViewPr varScale="1">
        <p:scale>
          <a:sx n="64" d="100"/>
          <a:sy n="64" d="100"/>
        </p:scale>
        <p:origin x="9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9E395-58DE-4260-BCD0-4FF532092937}" type="datetimeFigureOut">
              <a:rPr lang="pl-PL" smtClean="0"/>
              <a:t>05.07.2020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5C81C-46A4-4674-AC07-FC2E1EAD66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86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04E98-09BA-4EBD-A083-178BDD834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1BEBD6-812A-469C-A2F0-E6A53C47C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E0BFC1-842A-4400-924F-630E74DA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715AD5-14A3-4CD3-83FC-006F6F74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A56416-DAE9-4B29-9E9A-ECB33145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03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10F4D5-4D18-47EF-AF2D-08B236C3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6AF972-7E4F-4475-AE38-F31008D8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45E67-979F-45B7-A0A6-F563613D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EDCED6-9D88-4500-9E00-50EB12AD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560FB8-89B5-4E99-BD69-FAEAB864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0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C4336C3-E888-4DB5-8BB1-2A39A56E5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34C9AD4-BD4A-4B5D-B500-CA2D4D688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36EC9C-B3D0-460A-BA28-6B5DE958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2F3AE1-2AFB-43CB-A41E-FB96205C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26380C-2CBB-42A8-B5BB-B13631D3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10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31292-F3A8-4750-9439-E843EFA2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6FD248-05E3-4FE5-AED2-749F7686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7D4BF8-EAEE-47D5-9493-DD67EB53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ABA807-5445-41A8-B7E4-88B0185E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0120AC-0D6A-4C84-ACFE-FF2D3FE8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361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F1BE2F-7D43-4A68-8660-C5250FA7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7146C8-6E3A-4E25-81E2-B56BC1EFA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7FBC92-EFB1-48B5-8D56-1781FEE5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7B4DE0-5AA7-4CBC-BDB8-8799EA0A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A0FD2D-1EDB-46F9-B232-238B1E929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10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D9010-0F0B-41B9-8749-819CC9AC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EAA215-BD83-4779-8FC3-C22E7AD6D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072CF9-1BB9-4126-9559-4651D300C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AA312-8F82-413C-9CA4-612C4BDD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CD6F58-6156-49C3-A47A-6D1CA900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E178CE9-3291-4DF4-9E28-9B2EBBD0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1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742EC-2BE3-48F1-B2CD-B19B1A8A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D44BBC-9865-4205-B013-F4AECC3AF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EFA598-8586-45E3-8092-654D0DF50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C7FD523-62A7-4628-81BC-E63DA2FA9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3EBE00-5F6C-42B7-AFBA-B43F36C2C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BEDF324-D0CB-44B9-B4B3-4B16C078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5290B38-16F4-4796-86E7-2161B469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0AA7C78-1C36-423A-86ED-98A1D80A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43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E31C4-519E-4571-9398-209EDFAF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060145D-C1DC-4E84-ABEE-8320F7B9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9E62DD-422E-4E09-A611-9D0DD293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69C8274-3059-4824-A94C-59DEAE82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64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CAA7723-2CEF-45FE-965E-BC777346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FA493FB-8043-43EA-944B-3F6283ED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F2F892-877C-4240-8149-699EC44E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66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BC7DA-93B9-4469-A63C-3B802AF0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BBD681-ADBE-4E55-B2FB-018387F88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080F55B-DA8E-481D-864F-694BC3F7B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281877-CF0C-4AB1-BF55-FFFBDADE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44BE1E-3A74-4E4F-B319-EA5A243A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F4A53-B433-4DD6-BC8E-2A78434E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94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574B2-0F91-48A2-8137-A52B8F97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F113B0F-F4F7-47D7-8468-CB674F9F4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7945A1C-6130-4487-8C0E-8048E6AF1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235215-8C62-4BA5-BD77-528631FC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0D5204D-1C66-420A-A774-27880A43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D92869-0139-4213-B31A-4DB92477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62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84B8BA-DA53-49B7-99AB-1470FA2F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E1263E6-029D-4D88-8590-F006FA86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F9B34B-641E-440A-9612-A36280A7D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8B27-F0C8-4B15-9B05-580F543F0035}" type="datetimeFigureOut">
              <a:rPr lang="pl-PL" smtClean="0"/>
              <a:pPr/>
              <a:t>05.07.2020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16F3FA-0E58-4FDD-8EF0-5E5947CFA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9AC6C9-9DC2-46B3-AFBE-BA3485A7E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29D94-16AC-42E7-A3D0-05248E0F8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814" y="1952471"/>
            <a:ext cx="11467476" cy="3219136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cs-CZ" sz="3600" b="1" dirty="0">
                <a:latin typeface="Arial Narrow" panose="020B0606020202030204" pitchFamily="34" charset="0"/>
              </a:rPr>
              <a:t>Sjednocení léčebného postupu a optimální metody komunikace mezioborových týmů doporučené pro pacienty s odlišnou kulturou a náboženstvím, Pacienti se vzácnými a nestandardními onemocněními </a:t>
            </a:r>
            <a:br>
              <a:rPr lang="cs-CZ" sz="3600" b="1" dirty="0"/>
            </a:br>
            <a:endParaRPr lang="pl-PL" sz="3600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D8157D-3021-42C7-92E9-D985D8C5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01193"/>
            <a:ext cx="9144000" cy="719528"/>
          </a:xfrm>
        </p:spPr>
        <p:txBody>
          <a:bodyPr/>
          <a:lstStyle/>
          <a:p>
            <a:pPr lvl="0"/>
            <a:r>
              <a:rPr lang="pl-PL" dirty="0">
                <a:solidFill>
                  <a:prstClr val="black"/>
                </a:solidFill>
              </a:rPr>
              <a:t>Grant Agreement no: 2019-1-PL01-KA203-065205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87A036E-EB6D-44C2-BAD1-F908E2674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2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371600"/>
            <a:ext cx="11358798" cy="5325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Vietnamské ženy jsou v těhotenství velmi zodpovědné.</a:t>
            </a:r>
          </a:p>
          <a:p>
            <a:pPr lvl="0"/>
            <a:r>
              <a:rPr lang="cs-CZ" dirty="0"/>
              <a:t>Citlivým tématem je sdělení pohlaví dítěte. </a:t>
            </a:r>
          </a:p>
          <a:p>
            <a:pPr lvl="0"/>
            <a:r>
              <a:rPr lang="cs-CZ" dirty="0"/>
              <a:t>Namáhavá činnost se v těhotenství nedoporučuje, klade se důraz na odpočinek a spánek. </a:t>
            </a:r>
          </a:p>
          <a:p>
            <a:pPr lvl="0"/>
            <a:r>
              <a:rPr lang="cs-CZ" dirty="0"/>
              <a:t>Těhotné Vietnamky dodržují speciální hygienu (např. čištění zubů slanou vodou). </a:t>
            </a:r>
          </a:p>
          <a:p>
            <a:pPr lvl="0"/>
            <a:r>
              <a:rPr lang="cs-CZ" dirty="0"/>
              <a:t>Při porodu vietnamské ženy mají minimální mimiku a působí velmi klidně, chovají se tiše – chtějí se s bolestí vypořádat samy. </a:t>
            </a:r>
          </a:p>
          <a:p>
            <a:pPr lvl="0"/>
            <a:r>
              <a:rPr lang="cs-CZ" dirty="0"/>
              <a:t>Těhotné ženy nežádají o léky na bolest z důvodu strachu z návyku a vedlejších účinků.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61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371600"/>
            <a:ext cx="11358798" cy="5325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Vietnamci  dbají na důstojné umírání, která tkví v kvalitě poskytované ošetřovatelské péče o umírajícího. </a:t>
            </a:r>
          </a:p>
          <a:p>
            <a:pPr lvl="0"/>
            <a:r>
              <a:rPr lang="cs-CZ" dirty="0"/>
              <a:t>S umírajícím vzpomínají na jeho dobré skutky, vyprávějí si, tráví u jeho lůžka většinu času. </a:t>
            </a:r>
          </a:p>
          <a:p>
            <a:pPr lvl="0"/>
            <a:r>
              <a:rPr lang="cs-CZ" dirty="0"/>
              <a:t>Pacient potřebuje v této fázi života klid, pocit jistoty a ubezpečení, že není sám. </a:t>
            </a:r>
          </a:p>
          <a:p>
            <a:r>
              <a:rPr lang="cs-CZ" dirty="0"/>
              <a:t>V ošetřovatelské péči jde o zabezpečení všech potřeb. Jde o potřeby somatické – být v čistotě, nemít hlad, nemít žízeň, nemít bolest.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3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1358798" cy="4540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Vždy musí být zachována individualita a důstojnost. Veliký význam zde sehrává také náboženství, které přistupuje k umírání a smrti svým vlastním způsobem a u pacienta je možné očekávat chování korespondující s jeho vírou. 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41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ŽIDÉ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08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2"/>
            <a:ext cx="10515600" cy="474438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Znalosti zásad života Židů nám umožní, respektovat duchovní potřeby, potřeby soukromí, skromnosti a další.  </a:t>
            </a:r>
          </a:p>
          <a:p>
            <a:pPr lvl="0"/>
            <a:r>
              <a:rPr lang="pl-PL" dirty="0"/>
              <a:t>Při rozhovoru s kulturně odlišným pacientem doporučujeme využívat neverbální způsoby komunikace, používat „řeč těla“ a v případě předání přesných odborných informací využít překladatele. </a:t>
            </a:r>
            <a:endParaRPr lang="cs-CZ" dirty="0"/>
          </a:p>
          <a:p>
            <a:pPr lvl="0"/>
            <a:r>
              <a:rPr lang="cs-CZ" dirty="0"/>
              <a:t>Při předávání </a:t>
            </a:r>
            <a:r>
              <a:rPr lang="cs-CZ" dirty="0" err="1"/>
              <a:t>informcí</a:t>
            </a:r>
            <a:r>
              <a:rPr lang="cs-CZ" dirty="0"/>
              <a:t> o zdravotním stavu židovské ženy, je potřeba informovat manžela nebo otce o všech ošetřovatelských a léčebných činnostech.</a:t>
            </a:r>
          </a:p>
          <a:p>
            <a:pPr lvl="0"/>
            <a:endParaRPr lang="pl-PL" sz="24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10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229"/>
            <a:ext cx="10515600" cy="476764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 náboženství židovských klientů je velmi důležité soukromí a skromnost. Židovské učení zakazuje fyzický kontakt mezi dospělými bez rodinných vazeb. Je nutné myslet při ošetřování tohoto pacienta na šetrné zacházení a dotýkání se hlavy a čela, protože tyto části se používají ke každodenní modlitbě.</a:t>
            </a:r>
          </a:p>
          <a:p>
            <a:pPr lvl="0"/>
            <a:r>
              <a:rPr lang="cs-CZ" dirty="0"/>
              <a:t>Židovské ženy, ale také židovští muži si nepřejí fyzický kontakt a odhalování se v přítomnosti opačného pohlaví. Je tedy žádoucí, aby židovského pacienta ošetřoval zdravotnický personál stejného pohlaví (lékař, zdravotní sestra, fyzioterapeut. Zdravotnický personál by měl tělesný kontakt omezit na nezbytné minimum, a pokud je tento kontakt nutný, informovat pacienta o jeho účelu.</a:t>
            </a:r>
          </a:p>
          <a:p>
            <a:endParaRPr lang="cs-CZ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1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197"/>
            <a:ext cx="10515600" cy="487867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Velmi důležitý aspekt v péči je uznání pacientova soukromí. </a:t>
            </a:r>
          </a:p>
          <a:p>
            <a:pPr lvl="0"/>
            <a:r>
              <a:rPr lang="cs-CZ" dirty="0"/>
              <a:t>Židé mají povinnost navštěvovat nemocné v nemocnici</a:t>
            </a:r>
          </a:p>
          <a:p>
            <a:pPr lvl="0"/>
            <a:r>
              <a:rPr lang="cs-CZ" dirty="0"/>
              <a:t> až na výjimky zákazu návštěv pacientů trpících střevním onemocněním. </a:t>
            </a:r>
          </a:p>
          <a:p>
            <a:pPr lvl="0"/>
            <a:r>
              <a:rPr lang="cs-CZ" dirty="0" err="1"/>
              <a:t>Halacha</a:t>
            </a:r>
            <a:r>
              <a:rPr lang="cs-CZ" dirty="0"/>
              <a:t> vyžaduje, aby návštěva nezastiňovala hlavu pacienta, protože Bůh je přítomen nad jeho hlavou a ochraňuje ho. </a:t>
            </a:r>
          </a:p>
          <a:p>
            <a:pPr lvl="0"/>
            <a:r>
              <a:rPr lang="cs-CZ" dirty="0"/>
              <a:t>Je potřeba si uvědomit, že navštěvující mohou provádět zvláštní rituály. </a:t>
            </a:r>
          </a:p>
          <a:p>
            <a:pPr lvl="0"/>
            <a:r>
              <a:rPr lang="cs-CZ" dirty="0"/>
              <a:t>Často zapalují svíce, protože jsou přesvědčení, že zlí duchové se bojí světla.</a:t>
            </a:r>
          </a:p>
          <a:p>
            <a:endParaRPr lang="cs-CZ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239" y="0"/>
            <a:ext cx="3279101" cy="161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88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120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1214"/>
            <a:ext cx="10515600" cy="491564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Pokud je to možné, je vhodné židovského pacienta umístit na samostatný pokoj a odstranit křesťanské ikony.</a:t>
            </a:r>
          </a:p>
          <a:p>
            <a:pPr lvl="0"/>
            <a:r>
              <a:rPr lang="cs-CZ" dirty="0"/>
              <a:t>Modlitba je v životě židovského člověka velmi důležitá, a proto je potřeba zajistit těmto pacientům podmínky pro modlení.  </a:t>
            </a:r>
          </a:p>
          <a:p>
            <a:pPr lvl="0"/>
            <a:r>
              <a:rPr lang="cs-CZ" dirty="0"/>
              <a:t>Židé se modlí třikrát denně a při modlitbě se obracejí k východu. </a:t>
            </a:r>
          </a:p>
          <a:p>
            <a:pPr lvl="0"/>
            <a:r>
              <a:rPr lang="cs-CZ" dirty="0"/>
              <a:t>Při modlitbě si zakrývají Židé hlavu </a:t>
            </a:r>
            <a:r>
              <a:rPr lang="cs-CZ" dirty="0" err="1"/>
              <a:t>kipou</a:t>
            </a:r>
            <a:r>
              <a:rPr lang="cs-CZ" dirty="0"/>
              <a:t> a při ranní modlitbě ve všední dny používají </a:t>
            </a:r>
            <a:r>
              <a:rPr lang="cs-CZ" dirty="0" err="1"/>
              <a:t>tfilin</a:t>
            </a:r>
            <a:r>
              <a:rPr lang="cs-CZ" dirty="0"/>
              <a:t> (modlitební proužky) a talit (modlitební šál).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1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230"/>
            <a:ext cx="10515600" cy="49716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Doporučuje se vytvořit podmínky pro vyslovení modlitby. Poskytnout informace o denním rozvrhu oddělení a odložit léčebnou činnost až po modlitbě.</a:t>
            </a:r>
          </a:p>
          <a:p>
            <a:pPr lvl="0"/>
            <a:r>
              <a:rPr lang="cs-CZ" dirty="0"/>
              <a:t>Rabín se modlí, ráno, odpoledne a večer. Modlitbu pronáší polohlasně v hebrejském jazyce, používá modlitební pomůcky: plášť, řemínek a jeho hlavu pokrývá jarmulka. </a:t>
            </a:r>
          </a:p>
          <a:p>
            <a:pPr lvl="0"/>
            <a:r>
              <a:rPr lang="cs-CZ" dirty="0"/>
              <a:t>Je nutné respektovat skutečnost, že během modlitby si nepřeje být vyrušován. </a:t>
            </a:r>
          </a:p>
          <a:p>
            <a:pPr lvl="0"/>
            <a:r>
              <a:rPr lang="cs-CZ" dirty="0"/>
              <a:t>Když nastane den odpočinku (šabat), může mít rabín více návštěv. Také během tohoto speciálního dne a dalších židovských svátků, pokud není život v ohrožení, je dobré neplánovat žádné diagnostické ani terapeutické výkony. Duchovního představitele obce oslovujeme příjmením nebo titulem.</a:t>
            </a:r>
          </a:p>
          <a:p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44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230"/>
            <a:ext cx="10515600" cy="4971624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Ortodoxní židé a konzervativní ctí sabat (sobotu) od pátkového večera až po sobotní západ slunce. V tomto čase anebo přes hlavní židovské svátky mohou odmítnout hospitalizaci anebo se podrobit lékařskému zákroku, pokud to není nevyhnutelné na záchranu života. </a:t>
            </a:r>
            <a:endParaRPr lang="cs-CZ" dirty="0"/>
          </a:p>
          <a:p>
            <a:pPr lvl="0"/>
            <a:r>
              <a:rPr lang="pl-PL" dirty="0"/>
              <a:t>Židé dělí potraviny na povolené a zakázané. Všechny otázky týkající se stravování, by měly být s pacientem osobně prodiskutovány a měl by znát složení potravin, které bude jíst.</a:t>
            </a:r>
            <a:endParaRPr lang="cs-CZ" dirty="0"/>
          </a:p>
          <a:p>
            <a:pPr lvl="0"/>
            <a:r>
              <a:rPr lang="pl-PL" dirty="0"/>
              <a:t>Pravidla na přípravu jídel jsou velmi přísná. K přípravě se musí používat samostatné nádobí, které nepřijde do kontaktu s potravinami, které jsou náboženstvím zakázané. Personál kuchyně by měl být informován o tom, že pacient je ŽID a dodržuje tyto zásady.</a:t>
            </a:r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0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VIETNAMCI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52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11" y="1886376"/>
            <a:ext cx="10515600" cy="4971624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Rodina by měla mít možnost poskytovat jídla připravená doma - pokud není možné poskytnout ekvivalentní složky v nemocniční stravě.</a:t>
            </a:r>
            <a:endParaRPr lang="cs-CZ" dirty="0"/>
          </a:p>
          <a:p>
            <a:pPr lvl="0"/>
            <a:r>
              <a:rPr lang="pl-PL" dirty="0"/>
              <a:t>Zaměstnanci kuchyně by měli být informováni o tom, že pacient je Žid - měli by vědět, že k přípravě pokrmů by měla být použita samostatná jídla a nádobí.</a:t>
            </a:r>
            <a:endParaRPr lang="cs-CZ" dirty="0"/>
          </a:p>
          <a:p>
            <a:pPr lvl="0"/>
            <a:r>
              <a:rPr lang="pl-PL" dirty="0"/>
              <a:t>Židovské ženy se oblékají skromně, zahalují se kromě obličeje celé. Typické prvky u mužů: Pokrývka hlavy – jarmulka, klobouk, pejzy, štrajml, ţeny klobouk, šátek, paruka. Židé se odhalují co nejméně – i v horku. </a:t>
            </a:r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60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534" y="1952471"/>
            <a:ext cx="10515600" cy="5175605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Židovská žena, která rodí dítě, by měla být ošetřována zdravotnickým personálem kdykoliv je to možné. </a:t>
            </a:r>
          </a:p>
          <a:p>
            <a:pPr lvl="0"/>
            <a:r>
              <a:rPr lang="pl-PL" dirty="0"/>
              <a:t>Nahlížení na intimní partie by měly být omezeny na nezbytné minimum a polohu matky při porodu je vhodné dohodnout dříve, aby nedocházelo k nedorozumění a komplikacím.</a:t>
            </a:r>
          </a:p>
          <a:p>
            <a:pPr lvl="0"/>
            <a:r>
              <a:rPr lang="pl-PL" dirty="0"/>
              <a:t> Manžel může být přítomen, ale bude li chtít odejít musíme to respektovat.</a:t>
            </a:r>
            <a:endParaRPr lang="cs-CZ" dirty="0"/>
          </a:p>
          <a:p>
            <a:pPr lvl="0"/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23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r>
              <a:rPr lang="pl-PL" dirty="0"/>
              <a:t>Rituální čistota“ opakem je „Rituální nečistota“- tu způsobuje výtok spermatu, menstruace, porod, kontakt s mrtvolami. Rituální nečistota se týká i potravin.</a:t>
            </a:r>
            <a:endParaRPr lang="cs-CZ" dirty="0"/>
          </a:p>
          <a:p>
            <a:pPr lvl="0"/>
            <a:r>
              <a:rPr lang="pl-PL" dirty="0"/>
              <a:t>Stav rituální očisty je dosažen opakovaným omýváním, proto by pro pacienta měly být vytvořeny podmínky k těmto úkonům, včetně mytí obličeje, rukou před modlitbou.</a:t>
            </a:r>
            <a:endParaRPr lang="cs-CZ" dirty="0"/>
          </a:p>
          <a:p>
            <a:pPr lvl="0"/>
            <a:r>
              <a:rPr lang="pl-PL" dirty="0"/>
              <a:t>Hygienu rukou provádí z hygienických nebo rituálních důvodů. Hygienické mytí rukou se provádí krátce po probuzení, před a po každém jídle a po použití toalety. Před modlitbou a před započetím šabatu se řídíme rituálním mytím.</a:t>
            </a:r>
            <a:endParaRPr lang="cs-CZ" dirty="0"/>
          </a:p>
          <a:p>
            <a:pPr lvl="0"/>
            <a:endParaRPr lang="cs-CZ" sz="24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3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ŽIDOVSKÉ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pPr lvl="0"/>
            <a:r>
              <a:rPr lang="pl-PL" dirty="0"/>
              <a:t>Je vhodné umožnit rodině přítomnost umírajícím pacientům, aby mohli pronášet modlitbu.</a:t>
            </a:r>
            <a:endParaRPr lang="cs-CZ" dirty="0"/>
          </a:p>
          <a:p>
            <a:pPr lvl="0"/>
            <a:r>
              <a:rPr lang="pl-PL" dirty="0"/>
              <a:t>Pacientovo tělo by se nemělo umývat, to je provedeno před pohřbem, a ideálně by neměl být ani svlečen z oblečení, které má na sobě.  Rodině by mělo být umožněno rituální omytí zesnulého.</a:t>
            </a:r>
            <a:endParaRPr lang="cs-CZ" dirty="0"/>
          </a:p>
          <a:p>
            <a:pPr lvl="0"/>
            <a:r>
              <a:rPr lang="pl-PL" dirty="0"/>
              <a:t>Pohřeb by se měl konat do 24 hodin, kremace je zakázaná, pitva je povolena jen výjimečně se souhlasem rodiny. Pacient</a:t>
            </a:r>
            <a:r>
              <a:rPr lang="cs-CZ" dirty="0"/>
              <a:t> musí být pohřben se všemi částmi těla, v případě amputací atd.  </a:t>
            </a:r>
          </a:p>
          <a:p>
            <a:endParaRPr lang="pl-PL" sz="2600" b="1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67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ARABSKÁ KULTURA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15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7A3EDD-DAC4-481D-B2CF-AA467772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83A333-435E-4D68-8C05-E36E75E29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425"/>
            <a:ext cx="10515600" cy="409444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Získáním přesných informací o zásadách jejich života zajistí, že budou respektovány duchovní potřeby, soukromí a skromnost.  </a:t>
            </a:r>
          </a:p>
          <a:p>
            <a:r>
              <a:rPr lang="pl-PL" dirty="0"/>
              <a:t>Při rozhovoru s kulturně odlišnou osobou stojí za to použít neverbální způsoby komunikace a používat „řeč těla“. Je důležité, aby pacienti rozuměli otázkám a pokynům zdravotnického personálu, proto je dobré používat překladatele.</a:t>
            </a:r>
          </a:p>
          <a:p>
            <a:r>
              <a:rPr lang="pl-PL" dirty="0"/>
              <a:t>V zájmu ochrany důvěrnosti pacientů je nejlepší se vyhnout překladatelům z kruhu rodiny a přátel pacientů. Všechna doporučení by měla být vypracována jasným a jednoduchým jazykem.</a:t>
            </a:r>
          </a:p>
          <a:p>
            <a:r>
              <a:rPr lang="pl-PL" dirty="0"/>
              <a:t>Mluvte pomalu a oslovte pacienta přímo, formulujte krátké věty a používejte obvyklý hlasový tón.</a:t>
            </a:r>
          </a:p>
          <a:p>
            <a:r>
              <a:rPr lang="pl-PL" dirty="0"/>
              <a:t>Vyhněte se zvýšenému tónu hlasu nebo obtížným slovním obratům.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90529C1-FDF3-4A3D-8301-EAEE0FF0F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4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22335-C9A0-4473-A531-169D52A2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1E592-6041-450C-A803-BD49171E9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474"/>
            <a:ext cx="10515600" cy="437337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Vždy se ujistěte, že pacient chápe doporučení zdravotnického týmu a přijímá navrhovaný léčebný plán.</a:t>
            </a:r>
          </a:p>
          <a:p>
            <a:r>
              <a:rPr lang="pl-PL" dirty="0"/>
              <a:t>Potencionální kulturní konflikty mezi zdravotnickým personálem a pacientem mohou vznikat z odlišného přístupu k času, osobnímu prostoru, řeči těla a hodnotovému systému.</a:t>
            </a:r>
          </a:p>
          <a:p>
            <a:r>
              <a:rPr lang="pl-PL" dirty="0"/>
              <a:t>Někteří pacienti se vyhnou očnímu kontaktu se zdravotnickým personálem, zejména opačného pohlaví.</a:t>
            </a:r>
          </a:p>
          <a:p>
            <a:r>
              <a:rPr lang="pl-PL" dirty="0"/>
              <a:t>Pokud pacient a zdravotnický personál sdílejí společný jazyk, je důležité vědět co chceme pacientovi sdělit a musíme respektovat víru pacienta a být pozorní.</a:t>
            </a:r>
          </a:p>
          <a:p>
            <a:r>
              <a:rPr lang="cs-CZ" dirty="0"/>
              <a:t>Pokud informujete o zdravotním stavu arabské ženy, musíte informovat manžela nebo jejího otce o všech ošetřovatelských a léčebných činnostech.</a:t>
            </a:r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791B80F-1E01-4DDB-B77C-241C27417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40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r>
              <a:rPr lang="pl-PL" sz="3600" b="1" dirty="0">
                <a:solidFill>
                  <a:prstClr val="black"/>
                </a:solidFill>
                <a:latin typeface="Calibri" panose="020F0502020204030204"/>
              </a:rPr>
              <a:t>             </a:t>
            </a: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                                               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cs-CZ" dirty="0"/>
              <a:t>V náboženství arabských klientů je velmi důležité soukromí a skromnost. Arabské ženy, ale také arabští muži si nepřejí fyzický kontakt a odhalování se v přítomnosti opačného pohlaví. Je tedy žádoucí, aby arabského pacienta ošetřoval zdravotnický personál stejného pohlaví (lékař, zdravotní sestra, fyzioterapeut). Pokud toto není možné, může být nápomocen rozhovor s pacientem, patřičné prokázání a porozumění úcty k tělesným problémům.</a:t>
            </a:r>
          </a:p>
          <a:p>
            <a:r>
              <a:rPr lang="pl-PL" dirty="0"/>
              <a:t>Pokud je to možné, umístěte pacienta do samostané místnosti.</a:t>
            </a:r>
          </a:p>
          <a:p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0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9CD24-230E-45CE-8662-1E2FB3B1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4E6C4-CE92-4644-A0E2-D2C63AB6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3455"/>
            <a:ext cx="10515600" cy="3823507"/>
          </a:xfrm>
        </p:spPr>
        <p:txBody>
          <a:bodyPr>
            <a:normAutofit/>
          </a:bodyPr>
          <a:lstStyle/>
          <a:p>
            <a:r>
              <a:rPr lang="pl-PL" dirty="0"/>
              <a:t>Křesťanské ikony by měly být z místnosti odstraněny.</a:t>
            </a:r>
          </a:p>
          <a:p>
            <a:r>
              <a:rPr lang="pl-PL" dirty="0"/>
              <a:t>Je nutné vytvořit podmínky pro vyslovení modlitby, místo pro modlitební podložku a odkládání Koránu.</a:t>
            </a:r>
          </a:p>
          <a:p>
            <a:r>
              <a:rPr lang="pl-PL" dirty="0"/>
              <a:t>Poskytněte informace o denním rozvrhu oddělení a odložte léčebnou činnost až po modlitbě.</a:t>
            </a:r>
          </a:p>
          <a:p>
            <a:r>
              <a:rPr lang="pl-PL" dirty="0"/>
              <a:t>Ozdoby náboženského významu by neměly být odstraněny - pokud to nevyžaduje zvláštní postup (chirurgické nebo diagnostické testy).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326480B-56B5-4C34-8A08-5867BFDD4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57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dirty="0"/>
              <a:t>Je třeba si uvědomit, že arabové dělí potraviny na povolené a zakázané.</a:t>
            </a:r>
          </a:p>
          <a:p>
            <a:r>
              <a:rPr lang="cs-CZ" dirty="0"/>
              <a:t>Všechny otázky týkající se stravování, by měly být s pacientem osobně prodiskutovány a měl by znát složení potravin, které bude jíst.</a:t>
            </a:r>
          </a:p>
          <a:p>
            <a:r>
              <a:rPr lang="pl-PL" dirty="0"/>
              <a:t>Rodina by měla mít možnost poskytovat jídla připravená doma - pokud není možné poskytnout ekvivalentní složky v nemocniční stravě.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32828"/>
            <a:ext cx="10814154" cy="486402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Vietnamská socialistická republika se nachází na východním pobřeží Indočínského poloostrova, úředním jazykem je vietnamština.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Je třeba mít na paměti, že verbální a neverbální komunikace hraje významnou roli.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Smích může projevovat nejistotu.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77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dirty="0"/>
              <a:t>Zaměstnanci kuchyně by měli být informováni o tom, že pacient je arab - měli by vědět, že k přípravě pokrmů by měla být použita samostatná jídla a nádobí.</a:t>
            </a:r>
          </a:p>
          <a:p>
            <a:r>
              <a:rPr lang="pl-PL" dirty="0"/>
              <a:t>Nechte pacienta sedět při jídle.</a:t>
            </a:r>
          </a:p>
          <a:p>
            <a:r>
              <a:rPr lang="pl-PL" dirty="0"/>
              <a:t>V případě zdravotního postižení nebo imobilizace pravé ruky pomáhejte jíst jídlo tím, že araba nakrmíte pravou rukou.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868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 důležité diskutovat s pacientem o půstu.</a:t>
            </a:r>
          </a:p>
          <a:p>
            <a:pPr lvl="0"/>
            <a:r>
              <a:rPr lang="cs-CZ" dirty="0"/>
              <a:t>Pokud je součástí léčebného programu a zdárného vyléčení nutnost přerušení půstu, měl by být pacient informován a také jeho rodina a půst by se měl odložit na období po nemoci a rekonvalescenci.</a:t>
            </a:r>
          </a:p>
          <a:p>
            <a:pPr lvl="0"/>
            <a:r>
              <a:rPr lang="cs-CZ" dirty="0"/>
              <a:t>Je důležité myslet na to, že tito pacienti nepřerušují půst, pokud se jedná o léky absorbované kůží, léčebnou metodu - oplachování a také léčbu podávanou injekčně.</a:t>
            </a:r>
          </a:p>
          <a:p>
            <a:r>
              <a:rPr lang="cs-CZ" dirty="0"/>
              <a:t>Půst přeruší při aplikaci léků do uší nebo do nosu, podávání čípků a globulí a při aplikaci inhalačních léků.</a:t>
            </a:r>
          </a:p>
          <a:p>
            <a:r>
              <a:rPr lang="pl-PL" dirty="0"/>
              <a:t>Je třeba si uvědomit, že arabové neužívají léky ve formě gelových tobolek kvůli přítomnosti želatiny a drog na bázi alkoholu.</a:t>
            </a:r>
          </a:p>
          <a:p>
            <a:pPr lvl="0"/>
            <a:r>
              <a:rPr lang="cs-CZ" dirty="0"/>
              <a:t>Vyvarujte se napíchnutí periferní žíly na levé ruce pacienta.</a:t>
            </a:r>
          </a:p>
          <a:p>
            <a:endParaRPr lang="cs-CZ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19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262DC-4A2B-4BBA-9C38-A5CC2F56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C249A-0644-4E7E-A527-66C211C04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336419"/>
          </a:xfrm>
        </p:spPr>
        <p:txBody>
          <a:bodyPr>
            <a:normAutofit/>
          </a:bodyPr>
          <a:lstStyle/>
          <a:p>
            <a:r>
              <a:rPr lang="pl-PL" dirty="0"/>
              <a:t>Zajistěte zdravotnický personál (lékař, zdravotní sestra, fyzioterapeut) stejného pohlaví - </a:t>
            </a:r>
            <a:r>
              <a:rPr lang="cs-CZ" dirty="0"/>
              <a:t>pokud toto není možné, může být nápomocen rozhovor s pacientem, patřičné prokázání a porozumění úcty k tělesným problémům.</a:t>
            </a:r>
          </a:p>
          <a:p>
            <a:r>
              <a:rPr lang="cs-CZ" dirty="0"/>
              <a:t>Zdravotnický personál by měl tělesný kontakt omezit na nezbytné minimum, a pokud je tento kontakt nutný, informovat pacienta o jeho účelu.</a:t>
            </a:r>
            <a:endParaRPr lang="pl-PL" dirty="0"/>
          </a:p>
          <a:p>
            <a:r>
              <a:rPr lang="pl-PL" dirty="0"/>
              <a:t>Nedotýkejte se hlavy pacienta, pokud ano tak s velkou „opatrností“.</a:t>
            </a:r>
          </a:p>
          <a:p>
            <a:r>
              <a:rPr lang="pl-PL" dirty="0"/>
              <a:t>Umožněte příbuzným navštívit pacienty v nemocnici.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FFCF58D-D499-47FA-A793-807332372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78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15307A-C481-4C2C-9AFB-A50F87E2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CF355-E537-4C7E-92E1-96A8EFB92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8"/>
          </a:xfrm>
        </p:spPr>
        <p:txBody>
          <a:bodyPr>
            <a:normAutofit/>
          </a:bodyPr>
          <a:lstStyle/>
          <a:p>
            <a:r>
              <a:rPr lang="pl-PL" dirty="0"/>
              <a:t>Je nutné vytvořit podmínky pro rituální mytí, včetně mytí obličeje, rukou a nohou před modlitbou a čtením Koránu (také pro ty, kteří jsou upoutáni na lůžko).</a:t>
            </a:r>
          </a:p>
          <a:p>
            <a:r>
              <a:rPr lang="pl-PL" dirty="0"/>
              <a:t>Musíte vytvořit podmínky pro udržení pacientových rukou v čistotě před a po každém jídle a před vyslovením modlitby než začne jíst.</a:t>
            </a:r>
          </a:p>
          <a:p>
            <a:pPr lvl="0"/>
            <a:r>
              <a:rPr lang="cs-CZ" dirty="0"/>
              <a:t>Kromě toho by měli mít vytvořeny podmínky pro omytí konečníku po použití toalety, také u ležících pacientů.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4BC2428-9CC9-4056-B3C4-668C2F4B6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825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B7A1C5-A9F0-4CD2-B612-BEC19106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91342C-2C69-4FD1-88CF-580851584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8406"/>
            <a:ext cx="10515600" cy="3942413"/>
          </a:xfrm>
        </p:spPr>
        <p:txBody>
          <a:bodyPr>
            <a:normAutofit fontScale="92500"/>
          </a:bodyPr>
          <a:lstStyle/>
          <a:p>
            <a:r>
              <a:rPr lang="pl-PL" dirty="0"/>
              <a:t>Musí být respektována práva arabských žen nosit šaty pokrývající celé tělo, včetně hlavy, krku, paží a nohou.</a:t>
            </a:r>
          </a:p>
          <a:p>
            <a:r>
              <a:rPr lang="cs-CZ" dirty="0"/>
              <a:t>Pokud žena rodí, měla by jí být poskytnuta pomoc kdykoliv to vyžaduje.</a:t>
            </a:r>
            <a:endParaRPr lang="pl-PL" dirty="0"/>
          </a:p>
          <a:p>
            <a:r>
              <a:rPr lang="pl-PL" dirty="0"/>
              <a:t>Před porodem by měla být předem dohodnuta porodní pozice.</a:t>
            </a:r>
          </a:p>
          <a:p>
            <a:r>
              <a:rPr lang="cs-CZ" dirty="0"/>
              <a:t>Nahlížení na intimní partie by měly být omezeny na nezbytné minimum </a:t>
            </a:r>
            <a:endParaRPr lang="pl-PL" dirty="0"/>
          </a:p>
          <a:p>
            <a:r>
              <a:rPr lang="pl-PL" dirty="0"/>
              <a:t>Je důležité umožnit rodině vyslovit zvláštní modlitbu po odříznutí pupeční šňůry.</a:t>
            </a:r>
          </a:p>
          <a:p>
            <a:r>
              <a:rPr lang="pl-PL" dirty="0"/>
              <a:t>Nechte novorozence po porodu čtyřikrát umýt.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1A75AB1-1FDF-4C62-B73B-E2E4076C1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98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PÉČE O </a:t>
            </a:r>
            <a:b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600" b="1" dirty="0">
                <a:solidFill>
                  <a:srgbClr val="002060"/>
                </a:solidFill>
                <a:latin typeface="Calibri" panose="020F0502020204030204"/>
              </a:rPr>
              <a:t>ARABSKÉ PACIENTY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94674"/>
            <a:ext cx="10814154" cy="4802179"/>
          </a:xfrm>
        </p:spPr>
        <p:txBody>
          <a:bodyPr>
            <a:normAutofit/>
          </a:bodyPr>
          <a:lstStyle/>
          <a:p>
            <a:r>
              <a:rPr lang="pl-PL" dirty="0"/>
              <a:t>V případě pacienta v bezvědomí postavte postel tak, aby obličej směřoval k Mekke.</a:t>
            </a:r>
          </a:p>
          <a:p>
            <a:r>
              <a:rPr lang="cs-CZ" dirty="0"/>
              <a:t>Umožněte rodině přítomnost pacientům, kteří umírají, aby mohli recitovat Korán.</a:t>
            </a:r>
          </a:p>
          <a:p>
            <a:r>
              <a:rPr lang="cs-CZ" dirty="0"/>
              <a:t>Arabové si nepřejí, aby se jejich mrtvých těl dotýkali lidé jiné víry, nebo pohlaví. </a:t>
            </a:r>
          </a:p>
          <a:p>
            <a:r>
              <a:rPr lang="pl-PL" dirty="0"/>
              <a:t>Rodině by mělo být umožněno rituálně umýt tělo zesnulého.</a:t>
            </a:r>
          </a:p>
          <a:p>
            <a:r>
              <a:rPr lang="pl-PL" dirty="0"/>
              <a:t>Pohřeb by se měl konat do 24 hodin, kremace je zakázána.</a:t>
            </a:r>
          </a:p>
          <a:p>
            <a:r>
              <a:rPr lang="pl-PL" dirty="0"/>
              <a:t>Pro pitvu je důležité získat předchozí povolení od příbuzných.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66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UKRAJINCI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16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32828"/>
            <a:ext cx="10814154" cy="486402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Ukrajina je země ležící ve východní Evropě; na východě hraničí s Ruskem, na jihozápadě s Moldavskem, Rumunskem, na západě s Maďarskem, Slovenskem a Polskem, na severu s Běloruskem. Jižní hranice je tvořena Černým a Azovským mořem.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Oficiálním jazykem je ukrajinština.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Ukrajinská společnost je více patriarchální, rodina je základní hodnotou společnosti. </a:t>
            </a: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77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690692"/>
            <a:ext cx="10814154" cy="500616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Ukrajinci jsou vstřícní a komunikativní.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Ústředním prvkem neverbální komunikace je pohled z očí do očí,  tím vyjadřují důvěru a respekt k druhé osobě.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Důležitý je pro ně i pozdrav pomocí podání ruky, který praktikují při setkání i loučení. </a:t>
            </a:r>
          </a:p>
          <a:p>
            <a:pPr lvl="0"/>
            <a:r>
              <a:rPr lang="cs-CZ" dirty="0"/>
              <a:t>Ruce si ovšem podávají jen muži. Může se stát, že muž podá ruku všem mužům ve společnosti, které zná nebo s nimiž se seznamuje, ale ženy zcela vynechá, to je běžné.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115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32828"/>
            <a:ext cx="10814154" cy="486402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Jsou velmi přímočaří a řeknou vše, jak to cítí.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Ukrajinci jsou často velmi věřící – vyznávají pravoslaví nebo křesťanství. 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8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32828"/>
            <a:ext cx="10814154" cy="486402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Tradičním vietnamským pozdravem je podání pravé ruky a zřetelný stisk ruky druhé osoby.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Nezdvořilý je přímý pohled do očí.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Při sezení se nedoporučuje noha přes nohu, která vyjadřuje nadřazenost.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 Zkřížené ruce na prsou jsou známkou rozčilení.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491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690692"/>
            <a:ext cx="10814154" cy="500616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Ukrajinští pacienti, kteří přicházejí do nemocničního zařízení jsou většinou velice ukáznění a nemají téměř žádné specifické požadavky.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Stravují se převážně velmi zdravě, upřednostňují ryby, zeleninu. Nemívají při hospitalizaci speciální potřeby.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Ochotně se přizpůsobují a chápou režimové řády oddělení.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Ke vzniku problémů může vést neznalost jazyka majority společnosti a tím nepochopení podaných informací.</a:t>
            </a:r>
          </a:p>
          <a:p>
            <a:pPr lvl="0"/>
            <a:endParaRPr lang="cs-CZ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38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32828"/>
            <a:ext cx="10814154" cy="4864025"/>
          </a:xfrm>
        </p:spPr>
        <p:txBody>
          <a:bodyPr>
            <a:normAutofit/>
          </a:bodyPr>
          <a:lstStyle/>
          <a:p>
            <a:r>
              <a:rPr lang="cs-CZ" dirty="0"/>
              <a:t>Těhotenství berou velmi zodpovědně, navštěvují pravidelně prenatální poradny.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Ukrajinské rodičky nemívají zvláštní požadavky, během porodu spolupracují, emoce příliš neprojevují.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Velmi důležité je pro ně, aby dítě bylo co nejdříve pokřtěno, často vážou na kočárek, která má chránit dítě před nečistými silami. 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892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UKRAJINSKÉ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45635"/>
            <a:ext cx="10814154" cy="4351218"/>
          </a:xfrm>
        </p:spPr>
        <p:txBody>
          <a:bodyPr>
            <a:normAutofit/>
          </a:bodyPr>
          <a:lstStyle/>
          <a:p>
            <a:pPr lvl="0"/>
            <a:endParaRPr lang="cs-CZ" dirty="0"/>
          </a:p>
          <a:p>
            <a:r>
              <a:rPr lang="cs-CZ"/>
              <a:t>Smrt a umírání je pro ně přirozenou součástí života, pokud je to možné chtějí umírat mezi svými blízkými.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Umírání a smrt starého člověka je spojeno s jeho přípravou na konec. Přichází kněz, dochází k obřadu svátosti smíření, k loučení s bližními.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595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ROMOVÉ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561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Romská kultura není homogenní, podléhá lokálním vlivům a je v různých oblastech velmi rozmanitá.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Už od středověku budili Romové nedůvěru svým odlišným zjevem, povahou a neznámými zvyklostmi. K tomu se přidružovaly příležitostné krádeže a pytláctví, které jim zajišťovaly obživu.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Společným jazykem je romština.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30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Způsob neverbální a verbální komunikace je velmi živý a emotivní.</a:t>
            </a:r>
          </a:p>
          <a:p>
            <a:pPr lvl="0"/>
            <a:r>
              <a:rPr lang="cs-CZ" dirty="0"/>
              <a:t>Nemají rádi déle trvající oční kontakt.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Ke svému životu potřebují zejména širokou rodinu.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 období nemoci mají Romové slabou vůli a nedokážou být vytrvalí ani trpěliví pacienti.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925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230"/>
            <a:ext cx="10515600" cy="497162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Typické jsou pro ně výmluvy jako například velké vzdálenosti do zdravotnického zařízení, nedostatek financí na cestu, léčbu, pojištění a léky.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Nejvíce navštěvují svého praktického lékaře.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Prevenci u specializovaných lékařů, jako jsou gynekologové, stomatologové, oftalmologové podceňují a zanedbávají.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Nedodržují užívání a časování léků.</a:t>
            </a:r>
          </a:p>
          <a:p>
            <a:endParaRPr lang="cs-CZ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096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230"/>
            <a:ext cx="10515600" cy="497162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Nejsou ochotni změnit svůj životní styl.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Vyskytuje se u nich problém obezity a kouření.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Zdraví je v romském hodnotovém žebříčku na třetí příčce (po lásce a rodině).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Nemocnice Romové obecně nemají rádi, protože je tam podle nich velký výskyt nemocí, bakterií a smrti, ale pokud není zbytí, nechají se hospitalizovat.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410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Při hospitalizaci v nemocnici, je pro zdravotníky poměrně náročné se o ně starat, jelikož jim Romové nedůvěřují. Značným problémem také může být komunikace s rodinou hospitalizovaného.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Romové přejí, aby informace o jejich zdravotním stavu byly sděleny jim a jejich rodině. Je důležité zjistit komu z rodiny poskytovat informace a kdo se zdravotníky za rodinu bude jednat. </a:t>
            </a:r>
          </a:p>
          <a:p>
            <a:endParaRPr lang="cs-CZ" sz="30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85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252"/>
            <a:ext cx="10515600" cy="480360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Romové pociťují velký strach z bolesti a ze smrti, i když jejich zdravotní stav není vážný.  Pro Romy žádná bolest není banalitou. Je to dáno jejich temperamentem a původem. 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Romové bolest projevují jak verbálně, tak mimicky. Hlasitě naříkají, vzdychají, stěžují si, pláčou. Jsou velmi emotivní, často a nahlas sténají.</a:t>
            </a:r>
          </a:p>
          <a:p>
            <a:endParaRPr lang="pl-PL" sz="18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3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952470"/>
            <a:ext cx="11358798" cy="474438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Běžné je, že Vietnamci během rozhovoru přikyvují, což může vyvolat pocit, že poslouchá a souhlasí s tím, co je řečeno, ale nemusí to tak být.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Vietnamština nezná tykání ani vykání, používají pouze slovní obraty, které vyplývají z dané situace.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Pro Vietnamce je na prvním místě rodina, která hraje významnou roli v řešení situací i konkrétních párů, radí se dohromady zejména s rodiči.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697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058" y="2156452"/>
            <a:ext cx="11059742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 romské kultuře není nemoc jen záležitostí jedince. Pokud je Rom hospitalizovaný, chodí jej navštěvovat celá širší rodina, často i mimo návštěvní dobu, což může vést ke konfliktům se zdravotnickým personálem.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Romové běžně dodržují léčebný režim jen do doby, než vymizí bolestivé příznaky a pokud potíže ustanou, přestávají užívat léky a na rady zdravotníků nedbají.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391" y="157119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052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Obecně vnímají zdravotníky jako někoho, kdo může za problém, neboť na něj upozornil.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 běžných potravin jedí častěji paštiky, uzeniny a salámy, játra, z tuků preferují máslo a sádlo, často konzumují hranolky, </a:t>
            </a:r>
            <a:r>
              <a:rPr lang="cs-CZ" dirty="0" err="1"/>
              <a:t>chipsy</a:t>
            </a:r>
            <a:r>
              <a:rPr lang="cs-CZ" dirty="0"/>
              <a:t>, slazené limonády a lahůdkářské výrobky, více preferují bílé pečivo, méně celozrnné výrobky.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809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Nejdůležitější hodnotou ženy je její plodnost, protože dle toho, kolik dětí přivede na svět, roste její postavení v rodině. Těhotenství je vždy vítané, čím více dětí manželé mají, tím se zvyšuje prestiž jejich rodin.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Těhotné Romky často nedodržují zdravý životní styl, často kouří, přejídají se, vyhýbají se pohybu, objevuje se u nich vysoký krevní tlak a gestační diabetes </a:t>
            </a:r>
            <a:r>
              <a:rPr lang="cs-CZ" dirty="0" err="1"/>
              <a:t>mellitus</a:t>
            </a:r>
            <a:r>
              <a:rPr lang="cs-CZ" dirty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Narození dítěte je oslavováno celou rodinou.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356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RÓMSKÉ PACIENTY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Nebývá výjimkou, že ženy po porodu odchází v den porodu domů a novorozence nechávají v nemocnici. Přicházejí si pro něj až když je dítě propuštěno. Mnohé děti jsou umístěny do kojeneckých ústavů.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Na oddělení šestinedělí se vyskytují problémy v souvislosti s kouřením, s předčasným ukončením hospitalizace či v početných návštěvách, které za nimi do porodnice přicházejí. 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256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Umírání prožívá celá rodina velmi hlasitě, chce být u toho celá rodina.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Pohřeb je pro Romy významným obřadem.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2F3A6F1-218F-D449-9A3B-2EDA7C1B7DD9}"/>
              </a:ext>
            </a:extLst>
          </p:cNvPr>
          <p:cNvSpPr txBox="1"/>
          <p:nvPr/>
        </p:nvSpPr>
        <p:spPr>
          <a:xfrm>
            <a:off x="3158067" y="650800"/>
            <a:ext cx="554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02060"/>
                </a:solidFill>
              </a:rPr>
              <a:t>PÉČE O RÓMSKÉ PACIENTY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429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748236"/>
            <a:ext cx="10814154" cy="495264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Vietnamští pacienti vyžadují soukromí a lid, věří, že spánek má léčivou sílu. Všechny výsledky vyšetření a plánované zásahy je nutné pomalu a jasně vysvětlit.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Vietnamci vyznávají tyt základní náboženské směry - buddhismus, konfucianismus a taoismus.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 rámci péče o duši nemocného navštěvuje farář nebo mnich.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5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690692"/>
            <a:ext cx="10814154" cy="500616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Tradiční vietnamské léčitelství je postaveno na staletých dvou základních protikladných principech jing a jang.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Vietnamci v přírodní léčbě využívají léky a látky rostlinného základu.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K diagnostice onemocnění využívají vzhled jazyk.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Vietnamci aktivně pečují o své zdraví, stravují se zdravě, méně trpí nadváhou, sportují.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 prevenci užívají různé formy relaxace.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83913"/>
            <a:ext cx="3279101" cy="160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9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94675"/>
            <a:ext cx="10814154" cy="4802179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Osobní hygiena je pro  Vietnamce velmi důležitá, vietnamští pacienti si ji raději dělají sami. Pokud nemohou, upřednostňují, aby jim pomáhal člen rodiny stejného pohlaví.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Dodržování soukromí a studu jsou důležité body při pobytu Vietnamců v nemocnici.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Mají rádi teplá, měkká jídla (např. čistý vývar se zeleninou a rýží). Málo solí.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Nepřijímají nic studeného ústy.  </a:t>
            </a: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36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PÉČE O VIETNAMSKÉ  PACIENTY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371600"/>
            <a:ext cx="11358798" cy="53252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Hodně pijí, zejména čaje nebo vodu pokojové teploty, čaj bez citrónu a bez cukru, zředěný vodou.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Většina Vietnamců netoleruje laktózu. Nejedí sýry a jiné mléčné výrobky.</a:t>
            </a:r>
          </a:p>
          <a:p>
            <a:pPr lvl="0"/>
            <a:r>
              <a:rPr lang="cs-CZ" dirty="0"/>
              <a:t>V období nemoci jedí rýžovou kaši, hodně zeleniny a ovoce.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Vietnamci berou jídlo jako lék, podle somatických problémů si vybírají i konkrétní stravu.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Při hospitalizaci přináší rodina nemocnému jeho oblíbené jídlo.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15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2464</Words>
  <Application>Microsoft Macintosh PowerPoint</Application>
  <PresentationFormat>Širokoúhlá obrazovka</PresentationFormat>
  <Paragraphs>287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0" baseType="lpstr">
      <vt:lpstr>Arial</vt:lpstr>
      <vt:lpstr>Arial Black</vt:lpstr>
      <vt:lpstr>Arial Narrow</vt:lpstr>
      <vt:lpstr>Calibri</vt:lpstr>
      <vt:lpstr>Calibri Light</vt:lpstr>
      <vt:lpstr>Motyw pakietu Office</vt:lpstr>
      <vt:lpstr>Sjednocení léčebného postupu a optimální metody komunikace mezioborových týmů doporučené pro pacienty s odlišnou kulturou a náboženstvím, Pacienti se vzácnými a nestandardními onemocněními  </vt:lpstr>
      <vt:lpstr>VIETNAMCI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                 PÉČE O VIETNAMSKÉ  PACIENTY </vt:lpstr>
      <vt:lpstr>ŽIDÉ </vt:lpstr>
      <vt:lpstr> PÉČE O ŽIDOVSKÉ PACIENTY</vt:lpstr>
      <vt:lpstr> PÉČE O ŽIDOVSKÉ PACIENTY</vt:lpstr>
      <vt:lpstr> PÉČE O ŽIDOVSKÉ PACIENTY</vt:lpstr>
      <vt:lpstr>PÉČE O ŽIDOVSKÉ PACIENTY</vt:lpstr>
      <vt:lpstr>PÉČE O ŽIDOVSKÉ PACIENTY</vt:lpstr>
      <vt:lpstr> PÉČE O ŽIDOVSKÉ PACIENTY</vt:lpstr>
      <vt:lpstr> PÉČE O ŽIDOVSKÉ PACIENTY</vt:lpstr>
      <vt:lpstr> PÉČE O ŽIDOVSKÉ PACIENTY</vt:lpstr>
      <vt:lpstr> PÉČE O ŽIDOVSKÉ PACIENTY</vt:lpstr>
      <vt:lpstr> PÉČE O ŽIDOVSKÉ PACIENTY</vt:lpstr>
      <vt:lpstr>ARABSKÁ KULTURA</vt:lpstr>
      <vt:lpstr> PÉČE O  ARABSKÉ PACIENTY</vt:lpstr>
      <vt:lpstr>PÉČE O  ARABSKÉ PACIENTY</vt:lpstr>
      <vt:lpstr>    PÉČE O  ARABSKÉ PACIENTY                                                            </vt:lpstr>
      <vt:lpstr>PÉČE O  ARABSKÉ PACIENTY</vt:lpstr>
      <vt:lpstr>PÉČE O  ARABSKÉ PACIENTY</vt:lpstr>
      <vt:lpstr>PÉČE O  ARABSKÉ PACIENTY</vt:lpstr>
      <vt:lpstr>PÉČE O  ARABSKÉ PACIENTY</vt:lpstr>
      <vt:lpstr>PÉČE O  ARABSKÉ PACIENTY</vt:lpstr>
      <vt:lpstr>PÉČE O  ARABSKÉ PACIENTY</vt:lpstr>
      <vt:lpstr>PÉČE O  ARABSKÉ PACIENTY</vt:lpstr>
      <vt:lpstr>PÉČE O  ARABSKÉ PACIENTY</vt:lpstr>
      <vt:lpstr>UKRAJINCI</vt:lpstr>
      <vt:lpstr>                 PÉČE O UKRAJINSKÉ  PACIENTY </vt:lpstr>
      <vt:lpstr>                 PÉČE O UKRAJINSKÉ  PACIENTY </vt:lpstr>
      <vt:lpstr>                 PÉČE O UKRAJINSKÉ  PACIENTY </vt:lpstr>
      <vt:lpstr>                 PÉČE O UKRAJINSKÉ  PACIENTY </vt:lpstr>
      <vt:lpstr>                 PÉČE O UKRAJINSKÉ  PACIENTY </vt:lpstr>
      <vt:lpstr>                 PÉČE O UKRAJINSKÉ  PACIENTY </vt:lpstr>
      <vt:lpstr>ROMOVÉ 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PÉČE O RÓMSKÉ PACIENTY</vt:lpstr>
      <vt:lpstr>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Ujednolicenie metodologii postępowania terapeutycznego  i optymalne metody komunikacji zespołów interdyscyplinarnych zalecane wobec pacjentów odmiennej kultury i religii, pacjentów z chorobą rzadką oraz znajdujących się w sytuacji niestandardowej</dc:title>
  <dc:creator>Elżbieta Szlenk-Czyczerska</dc:creator>
  <cp:lastModifiedBy>Microsoft Office User</cp:lastModifiedBy>
  <cp:revision>221</cp:revision>
  <dcterms:created xsi:type="dcterms:W3CDTF">2020-05-10T14:26:18Z</dcterms:created>
  <dcterms:modified xsi:type="dcterms:W3CDTF">2020-07-05T16:58:11Z</dcterms:modified>
</cp:coreProperties>
</file>