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60" r:id="rId2"/>
    <p:sldId id="389" r:id="rId3"/>
    <p:sldId id="323" r:id="rId4"/>
    <p:sldId id="338" r:id="rId5"/>
    <p:sldId id="339" r:id="rId6"/>
    <p:sldId id="340" r:id="rId7"/>
    <p:sldId id="342" r:id="rId8"/>
    <p:sldId id="343" r:id="rId9"/>
    <p:sldId id="344" r:id="rId10"/>
    <p:sldId id="345" r:id="rId11"/>
    <p:sldId id="292" r:id="rId12"/>
    <p:sldId id="347" r:id="rId13"/>
    <p:sldId id="348" r:id="rId14"/>
    <p:sldId id="349" r:id="rId15"/>
    <p:sldId id="350" r:id="rId16"/>
    <p:sldId id="351" r:id="rId17"/>
    <p:sldId id="353" r:id="rId18"/>
    <p:sldId id="358" r:id="rId19"/>
    <p:sldId id="359" r:id="rId20"/>
    <p:sldId id="360" r:id="rId21"/>
    <p:sldId id="361" r:id="rId22"/>
    <p:sldId id="364" r:id="rId23"/>
    <p:sldId id="365" r:id="rId24"/>
    <p:sldId id="367" r:id="rId25"/>
    <p:sldId id="369" r:id="rId26"/>
    <p:sldId id="371" r:id="rId27"/>
    <p:sldId id="346" r:id="rId28"/>
    <p:sldId id="272" r:id="rId29"/>
    <p:sldId id="396" r:id="rId30"/>
    <p:sldId id="395" r:id="rId31"/>
    <p:sldId id="273" r:id="rId32"/>
    <p:sldId id="274" r:id="rId33"/>
    <p:sldId id="275" r:id="rId34"/>
    <p:sldId id="276" r:id="rId35"/>
    <p:sldId id="279" r:id="rId36"/>
    <p:sldId id="278" r:id="rId37"/>
    <p:sldId id="277" r:id="rId38"/>
    <p:sldId id="280" r:id="rId39"/>
    <p:sldId id="374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84" r:id="rId48"/>
    <p:sldId id="385" r:id="rId49"/>
    <p:sldId id="386" r:id="rId50"/>
    <p:sldId id="387" r:id="rId51"/>
    <p:sldId id="372" r:id="rId52"/>
    <p:sldId id="287" r:id="rId53"/>
    <p:sldId id="281" r:id="rId54"/>
    <p:sldId id="282" r:id="rId55"/>
    <p:sldId id="283" r:id="rId56"/>
    <p:sldId id="285" r:id="rId57"/>
    <p:sldId id="288" r:id="rId5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9E395-58DE-4260-BCD0-4FF532092937}" type="datetimeFigureOut">
              <a:rPr lang="pl-PL" smtClean="0"/>
              <a:t>11.06.2020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5C81C-46A4-4674-AC07-FC2E1EAD66B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867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B5C81C-46A4-4674-AC07-FC2E1EAD66B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7063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04E98-09BA-4EBD-A083-178BDD834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91BEBD6-812A-469C-A2F0-E6A53C47C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E0BFC1-842A-4400-924F-630E74DA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715AD5-14A3-4CD3-83FC-006F6F74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5A56416-DAE9-4B29-9E9A-ECB33145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503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10F4D5-4D18-47EF-AF2D-08B236C3A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36AF972-7E4F-4475-AE38-F31008D80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E45E67-979F-45B7-A0A6-F563613D6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EDCED6-9D88-4500-9E00-50EB12AD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560FB8-89B5-4E99-BD69-FAEAB864E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805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C4336C3-E888-4DB5-8BB1-2A39A56E5B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34C9AD4-BD4A-4B5D-B500-CA2D4D688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836EC9C-B3D0-460A-BA28-6B5DE958E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2F3AE1-2AFB-43CB-A41E-FB96205C0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26380C-2CBB-42A8-B5BB-B13631D3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110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731292-F3A8-4750-9439-E843EFA21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6FD248-05E3-4FE5-AED2-749F76862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7D4BF8-EAEE-47D5-9493-DD67EB53F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CABA807-5445-41A8-B7E4-88B0185E1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B0120AC-0D6A-4C84-ACFE-FF2D3FE83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361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F1BE2F-7D43-4A68-8660-C5250FA78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7146C8-6E3A-4E25-81E2-B56BC1EFA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7FBC92-EFB1-48B5-8D56-1781FEE5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A7B4DE0-5AA7-4CBC-BDB8-8799EA0A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A0FD2D-1EDB-46F9-B232-238B1E929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010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0D9010-0F0B-41B9-8749-819CC9ACF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EAA215-BD83-4779-8FC3-C22E7AD6D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072CF9-1BB9-4126-9559-4651D300C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BFAA312-8F82-413C-9CA4-612C4BDD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CD6F58-6156-49C3-A47A-6D1CA900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E178CE9-3291-4DF4-9E28-9B2EBBD0F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41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1742EC-2BE3-48F1-B2CD-B19B1A8AE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3D44BBC-9865-4205-B013-F4AECC3AF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DEFA598-8586-45E3-8092-654D0DF50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C7FD523-62A7-4628-81BC-E63DA2FA9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73EBE00-5F6C-42B7-AFBA-B43F36C2C2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BEDF324-D0CB-44B9-B4B3-4B16C0784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5290B38-16F4-4796-86E7-2161B4697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0AA7C78-1C36-423A-86ED-98A1D80A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143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2E31C4-519E-4571-9398-209EDFAF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060145D-C1DC-4E84-ABEE-8320F7B96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9E62DD-422E-4E09-A611-9D0DD2935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69C8274-3059-4824-A94C-59DEAE828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64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CAA7723-2CEF-45FE-965E-BC777346F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FA493FB-8043-43EA-944B-3F6283ED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4F2F892-877C-4240-8149-699EC44E4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966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3BC7DA-93B9-4469-A63C-3B802AF04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BBD681-ADBE-4E55-B2FB-018387F88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080F55B-DA8E-481D-864F-694BC3F7B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281877-CF0C-4AB1-BF55-FFFBDADE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644BE1E-3A74-4E4F-B319-EA5A243AF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F4A53-B433-4DD6-BC8E-2A78434E1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394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C574B2-0F91-48A2-8137-A52B8F979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F113B0F-F4F7-47D7-8468-CB674F9F4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7945A1C-6130-4487-8C0E-8048E6AF1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D235215-8C62-4BA5-BD77-528631FCB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0D5204D-1C66-420A-A774-27880A43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6D92869-0139-4213-B31A-4DB92477B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62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584B8BA-DA53-49B7-99AB-1470FA2F8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E1263E6-029D-4D88-8590-F006FA868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F9B34B-641E-440A-9612-A36280A7DD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48B27-F0C8-4B15-9B05-580F543F0035}" type="datetimeFigureOut">
              <a:rPr lang="pl-PL" smtClean="0"/>
              <a:pPr/>
              <a:t>11.06.2020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F16F3FA-0E58-4FDD-8EF0-5E5947CFA0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9AC6C9-9DC2-46B3-AFBE-BA3485A7E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D2523-0DBD-495C-AE4F-FFA2A8DB7D5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158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C29D94-16AC-42E7-A3D0-05248E0F8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4814" y="1952471"/>
            <a:ext cx="11467476" cy="3219136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Ujednolicenie postępowania terapeutycznego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i optymalne metody komunikacji zespołów interdyscyplinarnych zalecane wobec pacjentów odmiennej kultury i religii, 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  <a:ea typeface="+mn-ea"/>
                <a:cs typeface="+mn-cs"/>
              </a:rPr>
              <a:t>pacjentów z chorobą rzadką oraz znajdujących się w sytuacji niestandardowej        </a:t>
            </a:r>
            <a:br>
              <a:rPr lang="pl-PL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5D8157D-3021-42C7-92E9-D985D8C5C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01193"/>
            <a:ext cx="9144000" cy="719528"/>
          </a:xfrm>
        </p:spPr>
        <p:txBody>
          <a:bodyPr/>
          <a:lstStyle/>
          <a:p>
            <a:pPr lvl="0"/>
            <a:r>
              <a:rPr lang="pl-PL" dirty="0">
                <a:solidFill>
                  <a:prstClr val="black"/>
                </a:solidFill>
              </a:rPr>
              <a:t>Grant Agreement no: 2019-1-PL01-KA203-065205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F87A036E-EB6D-44C2-BAD1-F908E2674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725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308485"/>
            <a:ext cx="10904095" cy="4348510"/>
          </a:xfrm>
        </p:spPr>
        <p:txBody>
          <a:bodyPr>
            <a:normAutofit fontScale="92500" lnSpcReduction="10000"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dirty="0">
                <a:solidFill>
                  <a:prstClr val="black"/>
                </a:solidFill>
              </a:rPr>
              <a:t>Wyznania religii chrześcijańskiej </a:t>
            </a:r>
            <a:r>
              <a:rPr lang="pl-PL" b="1" dirty="0">
                <a:solidFill>
                  <a:prstClr val="black"/>
                </a:solidFill>
              </a:rPr>
              <a:t>preferują bezpośredni dialog</a:t>
            </a:r>
            <a:r>
              <a:rPr lang="pl-PL" dirty="0">
                <a:solidFill>
                  <a:prstClr val="black"/>
                </a:solidFill>
              </a:rPr>
              <a:t> jako najpopularniejszą formę komunikacji. </a:t>
            </a:r>
          </a:p>
          <a:p>
            <a:pPr lvl="0" algn="ctr">
              <a:buNone/>
            </a:pPr>
            <a:r>
              <a:rPr lang="pl-PL" b="1" i="1" dirty="0">
                <a:solidFill>
                  <a:srgbClr val="002060"/>
                </a:solidFill>
              </a:rPr>
              <a:t>Istotne różnice pomiędzy wyznaniem Protestanckim a Katolickim i Prawosławnym (względem hospitalizacji):   </a:t>
            </a:r>
            <a:r>
              <a:rPr lang="pl-PL" b="1" i="1" dirty="0"/>
              <a:t> </a:t>
            </a:r>
            <a:endParaRPr lang="pl-PL" b="1" dirty="0"/>
          </a:p>
          <a:p>
            <a:pPr lvl="0"/>
            <a:r>
              <a:rPr lang="pl-PL" b="1" i="1" dirty="0">
                <a:solidFill>
                  <a:prstClr val="black"/>
                </a:solidFill>
              </a:rPr>
              <a:t> </a:t>
            </a:r>
            <a:r>
              <a:rPr lang="pl-PL" dirty="0">
                <a:solidFill>
                  <a:prstClr val="black"/>
                </a:solidFill>
              </a:rPr>
              <a:t>Protestanci nigdy nie oddają czci Matce Boga. </a:t>
            </a:r>
          </a:p>
          <a:p>
            <a:pPr lvl="0"/>
            <a:r>
              <a:rPr lang="pl-PL" dirty="0">
                <a:solidFill>
                  <a:prstClr val="black"/>
                </a:solidFill>
              </a:rPr>
              <a:t>Jako jedyni uznają i przyzwalają na zastosowanie metody In Vitro wśród małżeństw zmagających się z niepłodnością. </a:t>
            </a:r>
          </a:p>
          <a:p>
            <a:pPr lvl="0"/>
            <a:r>
              <a:rPr lang="pl-PL" dirty="0">
                <a:solidFill>
                  <a:prstClr val="black"/>
                </a:solidFill>
              </a:rPr>
              <a:t> W Kościele tym przyjmuje się aktualność darów uzdrawiania natury nadnaturalnej.            </a:t>
            </a:r>
          </a:p>
          <a:p>
            <a:pPr lvl="0"/>
            <a:r>
              <a:rPr lang="pl-PL" dirty="0">
                <a:solidFill>
                  <a:prstClr val="black"/>
                </a:solidFill>
              </a:rPr>
              <a:t> Chrzest następuje tylko i wyłącznie za świadomą zgodą katechumena. 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004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Chrześcijański </a:t>
            </a:r>
            <a:b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Zbór Świadków Jehowy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5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1903751"/>
            <a:ext cx="10904095" cy="4586990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Jeżeli pacjent/pacjentka jest Świadkiem Jehowy</a:t>
            </a:r>
            <a:r>
              <a:rPr lang="pl-PL" b="1" dirty="0"/>
              <a:t>, koniecznym jest udokumentowanie tego faktu.</a:t>
            </a:r>
          </a:p>
          <a:p>
            <a:r>
              <a:rPr lang="pl-PL" dirty="0"/>
              <a:t>Świadkowie Jehowy </a:t>
            </a:r>
            <a:r>
              <a:rPr lang="pl-PL" b="1" dirty="0"/>
              <a:t>kładą duży nacisk na ochronę zdrowia</a:t>
            </a:r>
            <a:r>
              <a:rPr lang="pl-PL" dirty="0"/>
              <a:t>, w razie choroby lub wypadku oczekują jak najlepszej opieki i chętnie godzą się na większość metod leczenia.</a:t>
            </a:r>
          </a:p>
          <a:p>
            <a:r>
              <a:rPr lang="pl-PL" dirty="0"/>
              <a:t>Świadkowie Jehowy </a:t>
            </a:r>
            <a:r>
              <a:rPr lang="pl-PL" b="1" dirty="0"/>
              <a:t>nie spożywają krwi i nie wyrażają zgody na transfuzję. </a:t>
            </a:r>
            <a:r>
              <a:rPr lang="pl-PL" dirty="0"/>
              <a:t>Należy przeprowadzić rozmowę z pacjentem/pacjentką na temat tego, jakie produkty krwiopochodne są możliwe do zaakceptowania i jakie metody alternatywne są dostępne.</a:t>
            </a:r>
          </a:p>
          <a:p>
            <a:r>
              <a:rPr lang="pl-PL" dirty="0"/>
              <a:t>Należy</a:t>
            </a:r>
            <a:r>
              <a:rPr lang="pl-PL" b="1" dirty="0"/>
              <a:t> korzystać z alternatywnych wobec transfuzji strategii </a:t>
            </a:r>
            <a:r>
              <a:rPr lang="pl-PL" dirty="0"/>
              <a:t>(odpowiednie kombinacje leków, sprzętu i różnych technik w celu zmniejszenia lub uniknięcia utraty krwi i pobudzenia </a:t>
            </a:r>
            <a:r>
              <a:rPr lang="pl-PL" dirty="0" err="1"/>
              <a:t>krwiotworzenia</a:t>
            </a:r>
            <a:r>
              <a:rPr lang="pl-PL" dirty="0"/>
              <a:t>). 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01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053652"/>
            <a:ext cx="10904095" cy="4212237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Poglądy Świadków Jehowy co do użycia frakcji uzyskanych z podstawowych składników krwi znacznie się między sobą różnią. Należy</a:t>
            </a:r>
            <a:r>
              <a:rPr lang="pl-PL" sz="2600" b="1" dirty="0"/>
              <a:t> upewnić, jaką decyzję podjął w tej sprawie każdy pacjent.</a:t>
            </a:r>
          </a:p>
          <a:p>
            <a:r>
              <a:rPr lang="pl-PL" sz="2600" b="1" dirty="0"/>
              <a:t>Stosowanie ujednoliconych procedur, </a:t>
            </a:r>
            <a:r>
              <a:rPr lang="pl-PL" sz="2600" dirty="0"/>
              <a:t>takich jak świadoma zgoda wymieniająca różne metody alternatywne, pozwoli lekarzowi zrozumieć swoiste potrzeby pacjentów/pacjentek tego wyznania oraz zapewni, że ich życzenia będą respektowane oraz zostanie osiągnięty najlepszy możliwy wynik.</a:t>
            </a:r>
          </a:p>
          <a:p>
            <a:r>
              <a:rPr lang="pl-PL" sz="2600" dirty="0"/>
              <a:t>Konieczne jes</a:t>
            </a:r>
            <a:r>
              <a:rPr lang="pl-PL" sz="2600" b="1" dirty="0"/>
              <a:t>t dokładnie poinformowanie pacjenta Świadka Jehowy o rozpoznaniu, rokowaniu i zaleceniach co do leczenia</a:t>
            </a:r>
            <a:r>
              <a:rPr lang="pl-PL" sz="2600" dirty="0"/>
              <a:t>, aby mógł podejmować w tych sprawach świadome decyzje. 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238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053652"/>
            <a:ext cx="10904095" cy="4212237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Świadkowie Jehowy przygotowują i noszą przy sobie dokument </a:t>
            </a:r>
            <a:r>
              <a:rPr lang="pl-PL" sz="2600" b="1" dirty="0"/>
              <a:t>Dyspozycje i pełnomocnictwo w sprawie opieki zdrowotnej </a:t>
            </a:r>
            <a:r>
              <a:rPr lang="pl-PL" sz="2600" dirty="0"/>
              <a:t>– zawiera on osobiste dyspozycje pacjenta w sprawie opieki zdrowotnej oraz ustanawia pełnomocnika upoważnionego do działania w imieniu pacjenta, jeśli ten nie będzie do tego zdolny. </a:t>
            </a:r>
          </a:p>
          <a:p>
            <a:r>
              <a:rPr lang="pl-PL" sz="2600" b="1" dirty="0"/>
              <a:t>Pracownicy ochrony zdrowia muszą respektować </a:t>
            </a:r>
            <a:r>
              <a:rPr lang="pl-PL" sz="2600" dirty="0"/>
              <a:t>zawarte w nim decyzje pacjenta dotyczące odmowy przyjęcia krwi oraz uszanować prawo pełnomocnika do podejmowania decyzji w imieniu nieprzytomnego pacjenta.</a:t>
            </a:r>
          </a:p>
          <a:p>
            <a:r>
              <a:rPr lang="pl-PL" sz="2600" b="1" dirty="0"/>
              <a:t>Odmowa zgody na przetoczenie krwi, formularz ustanowienia pełnomocnika medycznego oraz plan opieki</a:t>
            </a:r>
            <a:r>
              <a:rPr lang="pl-PL" sz="2600" dirty="0"/>
              <a:t>, wszystkie te dokumenty powinny zostać omówione, podpisane i dołączone do historii choroby.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904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053652"/>
            <a:ext cx="10904095" cy="4212237"/>
          </a:xfrm>
        </p:spPr>
        <p:txBody>
          <a:bodyPr>
            <a:normAutofit/>
          </a:bodyPr>
          <a:lstStyle/>
          <a:p>
            <a:endParaRPr lang="pl-PL" sz="2600" dirty="0"/>
          </a:p>
          <a:p>
            <a:r>
              <a:rPr lang="pl-PL" sz="2600" b="1" dirty="0"/>
              <a:t>Rodzice mają ustawowe i naturalne prawo </a:t>
            </a:r>
            <a:r>
              <a:rPr lang="pl-PL" sz="2600" dirty="0"/>
              <a:t>podejmowania decyzji do leczenia za swoje małoletnie dzieci.</a:t>
            </a:r>
          </a:p>
          <a:p>
            <a:r>
              <a:rPr lang="pl-PL" sz="2600" dirty="0"/>
              <a:t>Pacjentka Świadek Jehowy będąca w ciąży, </a:t>
            </a:r>
            <a:r>
              <a:rPr lang="pl-PL" sz="2600" b="1" dirty="0"/>
              <a:t>powinna być co najmniej raz skonsultowana bez osób towarzyszących</a:t>
            </a:r>
            <a:r>
              <a:rPr lang="pl-PL" sz="2600" dirty="0"/>
              <a:t>, aby sprawdzić, jakie życzenia wyrazi samodzielnie.</a:t>
            </a:r>
          </a:p>
          <a:p>
            <a:r>
              <a:rPr lang="pl-PL" sz="2600" dirty="0"/>
              <a:t>Świadkowie Jehowy </a:t>
            </a:r>
            <a:r>
              <a:rPr lang="pl-PL" sz="2600" b="1" dirty="0"/>
              <a:t>wymagają nieco odmiennego postępowania położniczego z powodu braku akceptacji stosowania produktów krwiopochodnych.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459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201006"/>
            <a:ext cx="9400890" cy="135797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Świadka Jehowy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053652"/>
            <a:ext cx="10904095" cy="4212237"/>
          </a:xfrm>
        </p:spPr>
        <p:txBody>
          <a:bodyPr>
            <a:normAutofit/>
          </a:bodyPr>
          <a:lstStyle/>
          <a:p>
            <a:endParaRPr lang="pl-PL" sz="2600" dirty="0"/>
          </a:p>
          <a:p>
            <a:r>
              <a:rPr lang="pl-PL" sz="2600" dirty="0"/>
              <a:t>W sytuacji, gdy podczas porodu trzeba wybrać między życiem matki a życiem dziecka, </a:t>
            </a:r>
            <a:r>
              <a:rPr lang="pl-PL" sz="2600" b="1" dirty="0"/>
              <a:t>decyzję podejmują rodzice lub prawni opiekunowie.</a:t>
            </a:r>
          </a:p>
          <a:p>
            <a:r>
              <a:rPr lang="pl-PL" sz="2600" dirty="0"/>
              <a:t>Współwyznawcom, którzy są chorzy lub przebywają w szpitalu, </a:t>
            </a:r>
            <a:br>
              <a:rPr lang="pl-PL" sz="2600" dirty="0"/>
            </a:br>
            <a:r>
              <a:rPr lang="pl-PL" sz="2600" dirty="0"/>
              <a:t>Świadkowie Jehowy niosą duchowe pokrzepienie i praktyczną pomoc. </a:t>
            </a:r>
            <a:br>
              <a:rPr lang="pl-PL" sz="2600" dirty="0"/>
            </a:br>
            <a:r>
              <a:rPr lang="pl-PL" sz="2600" dirty="0"/>
              <a:t>Należy </a:t>
            </a:r>
            <a:r>
              <a:rPr lang="pl-PL" sz="2600" b="1" dirty="0"/>
              <a:t>umożliwić takie odwiedziny.</a:t>
            </a:r>
          </a:p>
          <a:p>
            <a:r>
              <a:rPr lang="pl-PL" sz="2600" dirty="0"/>
              <a:t>Wszystkie osoby udzielające opieki medycznej Świadkom Jehowy </a:t>
            </a:r>
            <a:r>
              <a:rPr lang="pl-PL" sz="2600" b="1" dirty="0"/>
              <a:t>powinny zgadzać się z planem opieki, w tym z nieprzetaczaniem krwi wbrew ich woli.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7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JUDAIZM 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208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pl-PL" sz="2600" b="1" dirty="0"/>
              <a:t>Żydzi modlą się 3 razy dziennie</a:t>
            </a:r>
            <a:r>
              <a:rPr lang="pl-PL" sz="2600" dirty="0"/>
              <a:t>. Postawienie parawanu jest jednym z rozwiązań jakie może zaproponować pielęgniarka pacjentowi wyznającemu Judaizm w celu zaspokojenia jego potrzeby modlitwy.</a:t>
            </a:r>
          </a:p>
          <a:p>
            <a:pPr lvl="0"/>
            <a:r>
              <a:rPr lang="pl-PL" sz="2600" b="1" dirty="0"/>
              <a:t>Szabat</a:t>
            </a:r>
            <a:r>
              <a:rPr lang="pl-PL" sz="2600" i="1" dirty="0"/>
              <a:t> </a:t>
            </a:r>
            <a:r>
              <a:rPr lang="pl-PL" sz="2600" dirty="0"/>
              <a:t>jest jednym z najważniejszych świąt żydowskiej wiary. W tym dniu Żydom </a:t>
            </a:r>
            <a:r>
              <a:rPr lang="pl-PL" sz="2600" b="1" dirty="0"/>
              <a:t>nie wolno wykonywać szeregu czynności </a:t>
            </a:r>
            <a:r>
              <a:rPr lang="pl-PL" sz="2600" dirty="0"/>
              <a:t>m.in. nie można też włączać i wyłączać światła, włączać przycisków w windzie, pisać, włączać dzwonka przy łóżku w celu przywołania pielęgniarki. Problem może stanowić np. podpisanie dokumentacji czy konieczność przeniesienia rzeczy pacjenta na inną salę (jeśli zaistnieje konieczność zmiany sali przez pacjenta). Leczenie w szabat jest możliwe o ile jest związane z sytuacją zagrożenia życia. Do takich sytuacji zalicza się także poród.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110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54040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b="1" dirty="0"/>
              <a:t>Podczas niektórych świąt Żydzi będą przestrzegać pewnych ograniczeń </a:t>
            </a:r>
            <a:r>
              <a:rPr lang="pl-PL" dirty="0"/>
              <a:t>np. podczas święta </a:t>
            </a:r>
            <a:r>
              <a:rPr lang="pl-PL" i="1" dirty="0" err="1"/>
              <a:t>Pesach</a:t>
            </a:r>
            <a:r>
              <a:rPr lang="pl-PL" dirty="0"/>
              <a:t> (Pascha) nie wolno spożywać produktów z zakwaszonej mąki a podczas </a:t>
            </a:r>
            <a:r>
              <a:rPr lang="pl-PL" i="1" dirty="0" err="1"/>
              <a:t>Jom</a:t>
            </a:r>
            <a:r>
              <a:rPr lang="pl-PL" i="1" dirty="0"/>
              <a:t> </a:t>
            </a:r>
            <a:r>
              <a:rPr lang="pl-PL" i="1" dirty="0" err="1"/>
              <a:t>Kipur</a:t>
            </a:r>
            <a:r>
              <a:rPr lang="pl-PL" dirty="0"/>
              <a:t> obowiązuje ścisły post (nie wolno spożywać posiłków ani napojów) oraz m.in zakaz mycia się.</a:t>
            </a:r>
          </a:p>
          <a:p>
            <a:pPr lvl="0"/>
            <a:r>
              <a:rPr lang="pl-PL" b="1" dirty="0"/>
              <a:t>Higiena rąk może być praktykowana ze względów higienicznych lub rytualnych. </a:t>
            </a:r>
            <a:r>
              <a:rPr lang="pl-PL" dirty="0"/>
              <a:t>Mycie higieniczne rąk używa się na przykład rano tuż po przebudzeniu, przed i po każdym posiłku czy po opuszczeniu toalety. Z kolei przed modlitwą i przed uwzględnieniem Szabatu stosuje się mycie rytualne.</a:t>
            </a:r>
          </a:p>
          <a:p>
            <a:r>
              <a:rPr lang="pl-PL" dirty="0"/>
              <a:t>W judaizmie istnieje pojęcie </a:t>
            </a:r>
            <a:r>
              <a:rPr lang="pl-PL" b="1" dirty="0"/>
              <a:t>„czystości rytualnej”. </a:t>
            </a:r>
            <a:r>
              <a:rPr lang="pl-PL" dirty="0"/>
              <a:t>Nieczystość powodują między innymi: wypływ nasienia, miesiączka, poród, kontakt ze zwłokami. Nieczystość rytualna dotyczy także żywności (zasada koszerności), naczyń, ubrań i sprzętów.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31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RELIGIA CHRZEŚCIJAŃSKA</a:t>
            </a:r>
            <a:br>
              <a:rPr lang="pl-PL" dirty="0">
                <a:solidFill>
                  <a:srgbClr val="002060"/>
                </a:solidFill>
                <a:latin typeface="Calibri"/>
              </a:rPr>
            </a:br>
            <a:r>
              <a:rPr lang="pl-PL" sz="3100" dirty="0">
                <a:solidFill>
                  <a:srgbClr val="00B050"/>
                </a:solidFill>
                <a:latin typeface="Arial Black" panose="020B0A04020102020204" pitchFamily="34" charset="0"/>
              </a:rPr>
              <a:t>*Katolicyzm *Protestantyzm*Prawosławie</a:t>
            </a:r>
            <a:endParaRPr lang="pl-PL" sz="31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873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 fontScale="92500"/>
          </a:bodyPr>
          <a:lstStyle/>
          <a:p>
            <a:pPr lvl="0"/>
            <a:r>
              <a:rPr lang="pl-PL" b="1" dirty="0"/>
              <a:t>Obrzezanie</a:t>
            </a:r>
            <a:r>
              <a:rPr lang="pl-PL" dirty="0"/>
              <a:t> to zabieg polegający na usunięciu napletka, nakazany przez Torę, wykonywany u chłopców przed ukończeniem ósmego dnia życia. W sytuacji, gdy dziecko jest zbyt chore lub słabe zabieg może być odroczony. Pacjent może zechcieć skontaktować się w tym celu z osobą zwaną </a:t>
            </a:r>
            <a:r>
              <a:rPr lang="pl-PL" i="1" dirty="0" err="1"/>
              <a:t>Mohel</a:t>
            </a:r>
            <a:r>
              <a:rPr lang="pl-PL" i="1" dirty="0"/>
              <a:t>.</a:t>
            </a:r>
            <a:endParaRPr lang="pl-PL" dirty="0"/>
          </a:p>
          <a:p>
            <a:pPr lvl="0"/>
            <a:r>
              <a:rPr lang="pl-PL" dirty="0"/>
              <a:t>Judaizm nakazuje chorym podejmowanie wszelkich możliwych działań mających prowadzić do wyzdrowienia ducha, ciała i umysłu. Judaizm popiera wykorzystanie w tym celu skutecznych leków, nowych odkryć medycyny i biomedycyny, w tym przetaczanie krwi.</a:t>
            </a:r>
          </a:p>
          <a:p>
            <a:pPr lvl="0"/>
            <a:r>
              <a:rPr lang="pl-PL" dirty="0"/>
              <a:t>Niektórzy Żydzi mogą czuć się niekomfortowo, otrzymując opiekę od lekarza, pielęgniarski czy fizjoterapeuty płci przeciwnej, dlatego o ile jest to możliwe </a:t>
            </a:r>
            <a:r>
              <a:rPr lang="pl-PL" b="1" dirty="0"/>
              <a:t>należy wziąć od uwagę ten aspekt podczas planowania opieki</a:t>
            </a:r>
            <a:r>
              <a:rPr lang="pl-PL" dirty="0"/>
              <a:t>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719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/>
              <a:t>W okresie umierania zabrania się stosowania metod i środków, które uniemożliwiają bądź utrudniają naturalną śmierć osoby lub przedłużają proces umierania (uporczywa terapia</a:t>
            </a:r>
            <a:r>
              <a:rPr lang="pl-PL" b="1" dirty="0"/>
              <a:t>). </a:t>
            </a:r>
            <a:r>
              <a:rPr lang="pl-PL" dirty="0"/>
              <a:t>Należy </a:t>
            </a:r>
            <a:r>
              <a:rPr lang="pl-PL" b="1" dirty="0"/>
              <a:t>okazać zrozumienie dla członków rodzin umierającego pacjenta</a:t>
            </a:r>
            <a:r>
              <a:rPr lang="pl-PL" dirty="0"/>
              <a:t>, którzy w sytuacjach wątpliwych będą chcieli się konsultować z rabinem w sprawie konkretnych okoliczności i decyzji dotyczących opieki nad pacjentem zbliżającym się do kresu życia. </a:t>
            </a:r>
          </a:p>
          <a:p>
            <a:pPr lvl="0"/>
            <a:r>
              <a:rPr lang="pl-PL" dirty="0"/>
              <a:t>Według zasad judaizmu nie powinno się zostawiać samotnie bez opieki pacjenta umierającego. Członkowie rodziny mogą chcieć towarzyszyć umierającemu podczas ostatnich chwil życia, należy więc </a:t>
            </a:r>
            <a:r>
              <a:rPr lang="pl-PL" b="1" dirty="0"/>
              <a:t>stworzyć ku temu odpowiednie warunki</a:t>
            </a:r>
            <a:r>
              <a:rPr lang="pl-PL" dirty="0"/>
              <a:t> (np. umieszczenie pacjenta na osobnej sali).</a:t>
            </a:r>
          </a:p>
          <a:p>
            <a:pPr lvl="0"/>
            <a:r>
              <a:rPr lang="pl-PL" dirty="0"/>
              <a:t>Sekcja zwłok zwykle nie jest dozwolona wśród religijnych Żydów. Niektóre denominacje zezwalają obecnie na sekcję zwłok w szczególnych przypadkach np. gdy jest to wymagane przez prawo.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44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b="1" dirty="0"/>
              <a:t>Skrajni ortodoksi mogą odmawiać pośmiertnego pobierania organów </a:t>
            </a:r>
            <a:r>
              <a:rPr lang="pl-PL" dirty="0"/>
              <a:t>obawiając się niekompletności ciała w momencie zmartwychwstania zmarłych.</a:t>
            </a:r>
          </a:p>
          <a:p>
            <a:pPr lvl="0"/>
            <a:r>
              <a:rPr lang="pl-PL" b="1" dirty="0"/>
              <a:t>Judaizm nakazuje powstrzymanie się od stosunków płciowych podczas menstruacji</a:t>
            </a:r>
            <a:r>
              <a:rPr lang="pl-PL" dirty="0"/>
              <a:t> (7 dni). Zakazane są kontakty seksualne przedmałżeńskie i pozamałżeńskie.</a:t>
            </a:r>
          </a:p>
          <a:p>
            <a:pPr lvl="0"/>
            <a:r>
              <a:rPr lang="pl-PL" dirty="0"/>
              <a:t>W Judaizmie w zasadzie zakazane są wszelkie dewiacje seksualne, homoseksualizm i masturbacja. Żydzi zwykle nie ujawniają innym osobom informacji na temat swoich skłonności homoseksualnych.</a:t>
            </a:r>
          </a:p>
          <a:p>
            <a:pPr lvl="0"/>
            <a:r>
              <a:rPr lang="pl-PL" dirty="0"/>
              <a:t>Prawo żydowskie nie zaleca stosowania prezerwatyw jako środka antykoncepcyjnego ale można ją stosować jako środek zapobiegający rozprzestrzenianiu się chorób przenoszonych droga płciową.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09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11" y="1886376"/>
            <a:ext cx="10515600" cy="497162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Zgodnie z żydowskim prawem rabinicznym dopiero wówczas</a:t>
            </a:r>
            <a:r>
              <a:rPr lang="pl-PL" b="1" dirty="0"/>
              <a:t>, </a:t>
            </a:r>
            <a:r>
              <a:rPr lang="pl-PL" dirty="0"/>
              <a:t>gdy głowa płodu opuści kanał rodny matki,</a:t>
            </a:r>
            <a:r>
              <a:rPr lang="pl-PL" b="1" dirty="0"/>
              <a:t> </a:t>
            </a:r>
            <a:r>
              <a:rPr lang="pl-PL" dirty="0"/>
              <a:t>człowiek zostaje uznany za osobę żyjącą. </a:t>
            </a:r>
          </a:p>
          <a:p>
            <a:pPr lvl="0"/>
            <a:r>
              <a:rPr lang="pl-PL" dirty="0"/>
              <a:t>Ciężarna jest zobowiązana do szczególnej dbałości o swoje zdrowie fizyczne i rozwój duchowy</a:t>
            </a:r>
            <a:r>
              <a:rPr lang="pl-PL" b="1" dirty="0"/>
              <a:t>. </a:t>
            </a:r>
            <a:r>
              <a:rPr lang="pl-PL" dirty="0"/>
              <a:t>W okresie ciąży kobieta jest zwolniona z przestrzegania postów podobnie zresztą jak w okresie połogu.</a:t>
            </a:r>
          </a:p>
          <a:p>
            <a:pPr lvl="0"/>
            <a:r>
              <a:rPr lang="pl-PL" b="1" dirty="0"/>
              <a:t>Mężczyzna będący wyznawcą chasydyzmu </a:t>
            </a:r>
            <a:r>
              <a:rPr lang="pl-PL" dirty="0"/>
              <a:t>(ruchu religijnego powstałego na bazie judaizmu), </a:t>
            </a:r>
            <a:r>
              <a:rPr lang="pl-PL" b="1" dirty="0"/>
              <a:t>nie może dotykać żony podczas porodu i może nie brać udziału w porodzie</a:t>
            </a:r>
            <a:r>
              <a:rPr lang="pl-PL" dirty="0"/>
              <a:t>, ponieważ nie wolno mu oglądać narządów płciowych żony. </a:t>
            </a:r>
          </a:p>
          <a:p>
            <a:pPr lvl="0"/>
            <a:r>
              <a:rPr lang="pl-PL" b="1" dirty="0"/>
              <a:t>Podczas porodu w rodzinie </a:t>
            </a:r>
            <a:r>
              <a:rPr lang="pl-PL" b="1" dirty="0" err="1"/>
              <a:t>ultraortodoksyjnej</a:t>
            </a:r>
            <a:r>
              <a:rPr lang="pl-PL" b="1" dirty="0"/>
              <a:t> należy podjąć następujące interwencje</a:t>
            </a:r>
            <a:r>
              <a:rPr lang="pl-PL" dirty="0"/>
              <a:t>: polecić się ubrać położnicy w suknię szpitalną dobrze zakrywającą przód i tył jej ciała, zapewnić czepek chirurgiczny w celu zakrycia głowy (włosy są uważane za osobistą część ciała), pozwolić odejść ojcu dziecka w czasie porodu, a jeśli zdecyduje się pozostać to trzeba tak ulokować go na sali porodowej, aby nie oglądał krocza kobiety.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760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534" y="1952471"/>
            <a:ext cx="10515600" cy="517560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Judaizm ma liberalne podejście do badań nad komórkami macierzystymi. </a:t>
            </a:r>
            <a:r>
              <a:rPr lang="pl-PL" dirty="0" err="1"/>
              <a:t>Preimplantacyjna</a:t>
            </a:r>
            <a:r>
              <a:rPr lang="pl-PL" dirty="0"/>
              <a:t> diagnostyka genetyczna (PGS) i </a:t>
            </a:r>
            <a:r>
              <a:rPr lang="pl-PL" dirty="0" err="1"/>
              <a:t>preimplantacyjna</a:t>
            </a:r>
            <a:r>
              <a:rPr lang="pl-PL" dirty="0"/>
              <a:t> diagnostyka genetyczna (PGD) nie stanowią ryzyka moralnego ani etycznego, ponieważ według Talmudu dusza nie wchodzi do zarodka przed upływem 40 dni od poczęcia. Zapłodnienie in vitro jest akceptowalne o ile istnieją medyczne przesłanki, że w drodze takiego zapłodnienia para będzie mogła mieć potomstwo.</a:t>
            </a:r>
          </a:p>
          <a:p>
            <a:pPr lvl="0"/>
            <a:r>
              <a:rPr lang="pl-PL" dirty="0"/>
              <a:t>Zgodnie z poglądami judaizmu ortodoksyjnego reprodukcja jest obowiązkiem rodziny więc stosunek do antykoncepcji nie jest przychylny. Spośród środków antykoncepcyjnych najmniej zastrzeżeń budzi stosowanie pigułki antykoncepcyjnej. Stosowanie prezerwatyw i kapturków </a:t>
            </a:r>
            <a:r>
              <a:rPr lang="pl-PL" dirty="0" err="1"/>
              <a:t>naszyjkowych</a:t>
            </a:r>
            <a:r>
              <a:rPr lang="pl-PL" dirty="0"/>
              <a:t> czy błon dopochwowych, które stanowią mechaniczną barierę przed przedostaniem się plemników do dróg rodnych nie jest uważane za właściwe.</a:t>
            </a:r>
          </a:p>
          <a:p>
            <a:r>
              <a:rPr lang="pl-PL" dirty="0"/>
              <a:t>Tradycyjne prawo żydowskie jest w zasadzie przeciwne aborcji.</a:t>
            </a:r>
            <a:r>
              <a:rPr lang="pl-PL" b="1" dirty="0"/>
              <a:t> </a:t>
            </a:r>
            <a:r>
              <a:rPr lang="pl-PL" dirty="0"/>
              <a:t>Jest ona dopuszczalne tylko w przypadku, gdy ciąża zagraża zdrowiu kobiety.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323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645277"/>
          </a:xfrm>
        </p:spPr>
        <p:txBody>
          <a:bodyPr>
            <a:noAutofit/>
          </a:bodyPr>
          <a:lstStyle/>
          <a:p>
            <a:pPr lvl="0"/>
            <a:endParaRPr lang="pl-PL" sz="2600" dirty="0"/>
          </a:p>
          <a:p>
            <a:pPr lvl="0"/>
            <a:endParaRPr lang="pl-PL" sz="2600" dirty="0"/>
          </a:p>
          <a:p>
            <a:pPr lvl="0"/>
            <a:r>
              <a:rPr lang="pl-PL" sz="2600" dirty="0"/>
              <a:t>Eutanazja jest postrzegana jako „akt morderstwa”. </a:t>
            </a:r>
            <a:r>
              <a:rPr lang="pl-PL" sz="2600" b="1" dirty="0"/>
              <a:t>Zabronione są wszelkie decyzje i działania pracowników ochrony zdrowia, które mogą bezpośrednio lub pośrednio skrócić życie.</a:t>
            </a:r>
          </a:p>
          <a:p>
            <a:pPr lvl="0"/>
            <a:r>
              <a:rPr lang="pl-PL" sz="2600" b="1" dirty="0" err="1"/>
              <a:t>Judazim</a:t>
            </a:r>
            <a:r>
              <a:rPr lang="pl-PL" sz="2600" b="1" dirty="0"/>
              <a:t> kieruje się specyficznymi zasadami dietetycznymi </a:t>
            </a:r>
            <a:r>
              <a:rPr lang="pl-PL" sz="2600" dirty="0"/>
              <a:t>(zasady </a:t>
            </a:r>
            <a:r>
              <a:rPr lang="pl-PL" sz="2600" dirty="0" err="1"/>
              <a:t>kaszrutu</a:t>
            </a:r>
            <a:r>
              <a:rPr lang="pl-PL" sz="2600" dirty="0"/>
              <a:t>). Zasady te dotyczą m.in. rodzaju i składu spożywanej potrawy, sposobu przygotowania potrawy, pory spożywania.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733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+mn-lt"/>
              </a:rPr>
              <a:t> 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Judaizm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645277"/>
          </a:xfrm>
        </p:spPr>
        <p:txBody>
          <a:bodyPr>
            <a:noAutofit/>
          </a:bodyPr>
          <a:lstStyle/>
          <a:p>
            <a:r>
              <a:rPr lang="pl-PL" sz="2600" dirty="0"/>
              <a:t>Podczas powitania niektórzy ortodoksyjni Żydzi nie podają sobie nawzajem rąk z osobami płci przeciwnej. </a:t>
            </a:r>
            <a:r>
              <a:rPr lang="pl-PL" sz="2600" b="1" dirty="0"/>
              <a:t>Niechęć do podania ręki płci przeciwnej nie powinna być odbierana jako znak niegrzeczności.</a:t>
            </a:r>
          </a:p>
          <a:p>
            <a:r>
              <a:rPr lang="pl-PL" sz="2600" dirty="0"/>
              <a:t>W związku z tym, że kobiety są uważane za pociągające i uwodzicielskie, chasydzcy mężczyźni nie mogą angażować się z nimi w luźną, swobodną rozmowę ani patrzeć bezpośrednio na ich twarze. </a:t>
            </a:r>
            <a:r>
              <a:rPr lang="pl-PL" sz="2600" b="1" dirty="0"/>
              <a:t>Pielęgniarka powinna dotykać mężczyzn chasydzkich tylko podczas bezpośredniej opieki tylko i wyłącznie wtedy, gdy jest to niezbędnie konieczne. Dotyk terapeutyczny nie jest postrzegany zbyt pozytywnie.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3675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Islam</a:t>
            </a:r>
            <a:r>
              <a:rPr lang="pl-PL" sz="4000" b="1" dirty="0">
                <a:solidFill>
                  <a:srgbClr val="002060"/>
                </a:solidFill>
                <a:latin typeface="+mn-lt"/>
              </a:rPr>
              <a:t> 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915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43AA01-0E97-44EA-B935-0A53951A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3B63B-FFE9-45F8-B864-877FB6497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0"/>
            <a:ext cx="10515600" cy="474438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Należy</a:t>
            </a:r>
            <a:r>
              <a:rPr lang="pl-PL" b="1" dirty="0"/>
              <a:t> zebrać dokładne informacje dotyczące zasad życia </a:t>
            </a:r>
            <a:r>
              <a:rPr lang="pl-PL" dirty="0"/>
              <a:t>celem respektowania potrzeb duchowych, potrzeby prywatności i zachowania skromności.</a:t>
            </a:r>
          </a:p>
          <a:p>
            <a:r>
              <a:rPr lang="pl-PL" dirty="0"/>
              <a:t>W rozmowie z osobą odmienną kulturowo warto </a:t>
            </a:r>
            <a:r>
              <a:rPr lang="pl-PL" b="1" dirty="0"/>
              <a:t>wykorzystać niewerbalne metody komunikacji</a:t>
            </a:r>
            <a:r>
              <a:rPr lang="pl-PL" dirty="0"/>
              <a:t> i używać </a:t>
            </a:r>
            <a:r>
              <a:rPr lang="pl-PL" b="1" dirty="0"/>
              <a:t>„języka ciała”</a:t>
            </a:r>
            <a:r>
              <a:rPr lang="pl-PL" dirty="0"/>
              <a:t>. Ważne jest, aby pacjenci rozumieli pytania i instrukcje personelu medycznego, dlatego dobrze jest korzystać z tłumaczy/tłumaczek. </a:t>
            </a:r>
          </a:p>
          <a:p>
            <a:r>
              <a:rPr lang="pl-PL" dirty="0"/>
              <a:t>Dla ochrony poufności pacjenta najlepiej jest unikać rodziny i znajomych pacjenta jako tłumaczy. </a:t>
            </a:r>
            <a:r>
              <a:rPr lang="pl-PL" b="1" dirty="0"/>
              <a:t>Wszystkie zalecenia należy formułować jasnym i prostym językiem.</a:t>
            </a:r>
          </a:p>
          <a:p>
            <a:r>
              <a:rPr lang="pl-PL" dirty="0"/>
              <a:t>Należy </a:t>
            </a:r>
            <a:r>
              <a:rPr lang="pl-PL" b="1" dirty="0"/>
              <a:t>mówić powoli</a:t>
            </a:r>
            <a:r>
              <a:rPr lang="pl-PL" dirty="0"/>
              <a:t> i </a:t>
            </a:r>
            <a:r>
              <a:rPr lang="pl-PL" b="1" dirty="0"/>
              <a:t>zwracać się bezpośrednio </a:t>
            </a:r>
            <a:r>
              <a:rPr lang="pl-PL" dirty="0"/>
              <a:t>do pacjenta/pacjentki, formułować krótkie zdania i używać zwyczajnego tonu głosu. </a:t>
            </a:r>
          </a:p>
          <a:p>
            <a:r>
              <a:rPr lang="pl-PL" dirty="0"/>
              <a:t>Należy unikać </a:t>
            </a:r>
            <a:r>
              <a:rPr lang="pl-PL" b="1" dirty="0"/>
              <a:t>idiomów, podniesionego tonu głosu czy trudnego słownictwa.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07F131D-BF2E-4709-A4BC-E0B20AFB9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331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43AA01-0E97-44EA-B935-0A53951A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3B63B-FFE9-45F8-B864-877FB6497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0"/>
            <a:ext cx="10515600" cy="4744383"/>
          </a:xfrm>
        </p:spPr>
        <p:txBody>
          <a:bodyPr>
            <a:normAutofit/>
          </a:bodyPr>
          <a:lstStyle/>
          <a:p>
            <a:r>
              <a:rPr lang="pl-PL" sz="2600" dirty="0"/>
              <a:t>Zawsze należy upewnić się, czy pacjent/pacjentka </a:t>
            </a:r>
            <a:r>
              <a:rPr lang="pl-PL" sz="2600" b="1" dirty="0"/>
              <a:t>rozumieją zalecenia personelu medycznego i akceptują zaproponowany plan leczenia</a:t>
            </a:r>
            <a:r>
              <a:rPr lang="pl-PL" sz="2600" dirty="0"/>
              <a:t>.</a:t>
            </a:r>
          </a:p>
          <a:p>
            <a:r>
              <a:rPr lang="pl-PL" sz="2600" dirty="0"/>
              <a:t>Potencjalne konflikty kulturowe między personelem medycznym a pacjentem/pacjentką </a:t>
            </a:r>
            <a:r>
              <a:rPr lang="pl-PL" sz="2600" b="1" dirty="0"/>
              <a:t>mogą pojawić się na tle odmiennej postawy wobec czasu, przestrzeni osobistej, mowy ciała i systemu wartości.</a:t>
            </a:r>
          </a:p>
          <a:p>
            <a:r>
              <a:rPr lang="pl-PL" sz="2600" dirty="0"/>
              <a:t>Niektórzy pacjenci/pacjentki będą </a:t>
            </a:r>
            <a:r>
              <a:rPr lang="pl-PL" sz="2600" b="1" dirty="0"/>
              <a:t>unikać kontaktu wzrokowego </a:t>
            </a:r>
            <a:r>
              <a:rPr lang="pl-PL" sz="2600" dirty="0"/>
              <a:t>w kontakcie z personelem medycznym, szczególnie odmiennej płci.</a:t>
            </a:r>
          </a:p>
          <a:p>
            <a:r>
              <a:rPr lang="pl-PL" sz="2600" dirty="0"/>
              <a:t>W przypadku, gdy pacjent/pacjentka i personel medyczny posługują się wspólnym językiem, ważne jest </a:t>
            </a:r>
            <a:r>
              <a:rPr lang="pl-PL" sz="2600" b="1" dirty="0"/>
              <a:t>bycie świadomym własnego sposobu komunikacji, szacunek dla przekonań pacjenta oraz bycie uważnym.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07F131D-BF2E-4709-A4BC-E0B20AFB9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7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531136"/>
            <a:ext cx="11339618" cy="1867290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wobec 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833141"/>
            <a:ext cx="10904095" cy="3343821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pl-PL" sz="3100" dirty="0"/>
              <a:t>Należy </a:t>
            </a:r>
            <a:r>
              <a:rPr lang="pl-PL" sz="3100" b="1" dirty="0"/>
              <a:t>mieć świadomość</a:t>
            </a:r>
            <a:r>
              <a:rPr lang="pl-PL" sz="3100" dirty="0"/>
              <a:t>, że </a:t>
            </a:r>
            <a:r>
              <a:rPr lang="pl-PL" sz="3100" b="1" dirty="0"/>
              <a:t>nie istnieją zasadnicze </a:t>
            </a:r>
            <a:r>
              <a:rPr lang="pl-PL" sz="3100" dirty="0"/>
              <a:t>różnice pomiędzy wyznaniami religii chrześcijańskiej </a:t>
            </a:r>
            <a:r>
              <a:rPr lang="pl-PL" sz="3100" b="1" dirty="0"/>
              <a:t>w aspekcie opieki medycznej nad chorym</a:t>
            </a:r>
            <a:r>
              <a:rPr lang="pl-PL" sz="3100" dirty="0"/>
              <a:t>. Wszystkie wyznania tej religii mają wiele wspólnych cech. </a:t>
            </a:r>
          </a:p>
          <a:p>
            <a:pPr lvl="0"/>
            <a:r>
              <a:rPr lang="pl-PL" sz="3100" dirty="0"/>
              <a:t>Należy zapoznać się </a:t>
            </a:r>
            <a:r>
              <a:rPr lang="pl-PL" sz="3100" b="1" dirty="0"/>
              <a:t>z aspektami religii chrześcijańskiej </a:t>
            </a:r>
            <a:r>
              <a:rPr lang="pl-PL" sz="3100" dirty="0"/>
              <a:t>by świadomie                                          i profesjonalnie opiekować się pacjentem/pacjentką.</a:t>
            </a:r>
          </a:p>
          <a:p>
            <a:pPr lvl="0"/>
            <a:r>
              <a:rPr lang="pl-PL" sz="3100" b="1" dirty="0"/>
              <a:t>W warunkach hospitalizacji </a:t>
            </a:r>
            <a:r>
              <a:rPr lang="pl-PL" sz="3100" dirty="0"/>
              <a:t>zarówno Katolicy, Protestanci jak i Prawosławni </a:t>
            </a:r>
            <a:r>
              <a:rPr lang="pl-PL" sz="3100" b="1" dirty="0"/>
              <a:t>modlą się </a:t>
            </a:r>
            <a:r>
              <a:rPr lang="pl-PL" sz="3100" dirty="0"/>
              <a:t>(często z pomocą Pisma Świętego</a:t>
            </a:r>
            <a:r>
              <a:rPr lang="pl-PL" sz="3100" b="1" dirty="0"/>
              <a:t>), </a:t>
            </a:r>
            <a:r>
              <a:rPr lang="pl-PL" sz="3100" dirty="0"/>
              <a:t>przyjmują</a:t>
            </a:r>
            <a:r>
              <a:rPr lang="pl-PL" sz="3100" b="1" dirty="0"/>
              <a:t> Sakramenty Święte, kontaktują się z Kapłanem swojego wyznania, przystępują do spowiedzi, zachowują postanowienia postne, celebrują wybrane Święta</a:t>
            </a:r>
            <a:r>
              <a:rPr lang="pl-PL" sz="3100" dirty="0"/>
              <a:t>. 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2088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43AA01-0E97-44EA-B935-0A53951A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33B63B-FFE9-45F8-B864-877FB6497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0"/>
            <a:ext cx="10515600" cy="4744383"/>
          </a:xfrm>
        </p:spPr>
        <p:txBody>
          <a:bodyPr>
            <a:normAutofit/>
          </a:bodyPr>
          <a:lstStyle/>
          <a:p>
            <a:r>
              <a:rPr lang="pl-PL" sz="2600" dirty="0"/>
              <a:t>O ile jest to możliwe, należy</a:t>
            </a:r>
            <a:r>
              <a:rPr lang="pl-PL" sz="2600" b="1" dirty="0"/>
              <a:t> położyć pacjenta/pacjentkę w sali jednoosobowej.</a:t>
            </a:r>
          </a:p>
          <a:p>
            <a:r>
              <a:rPr lang="pl-PL" sz="2600" dirty="0"/>
              <a:t>Należy</a:t>
            </a:r>
            <a:r>
              <a:rPr lang="pl-PL" sz="2600" b="1" dirty="0"/>
              <a:t> usunąć z sali chrześcijańskie ikony </a:t>
            </a:r>
            <a:r>
              <a:rPr lang="pl-PL" sz="2600" dirty="0"/>
              <a:t>(krzyż, obrazy ze świętymi).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stworzyć warunki </a:t>
            </a:r>
            <a:r>
              <a:rPr lang="pl-PL" sz="2600" dirty="0"/>
              <a:t>do odmawiania modlitwy, miejsce na matę do modlitwy, a także odłożenie Koranu.</a:t>
            </a:r>
          </a:p>
          <a:p>
            <a:r>
              <a:rPr lang="pl-PL" sz="2600" dirty="0"/>
              <a:t>Należy</a:t>
            </a:r>
            <a:r>
              <a:rPr lang="pl-PL" sz="2600" b="1" dirty="0"/>
              <a:t> przekazać informacje </a:t>
            </a:r>
            <a:r>
              <a:rPr lang="pl-PL" sz="2600" dirty="0"/>
              <a:t>na temat rozkładu dnia oraz opóźniać wykonanie danej czynności do czasu zakończenia modlitwy.</a:t>
            </a:r>
          </a:p>
          <a:p>
            <a:r>
              <a:rPr lang="pl-PL" sz="2600" b="1" dirty="0"/>
              <a:t>Nie należy zdejmować ozdób o znaczeniu religijnym </a:t>
            </a:r>
            <a:r>
              <a:rPr lang="pl-PL" sz="2600" dirty="0"/>
              <a:t>– jeżeli nie wymaga tego dana procedura (zabieg operacyjny czy badania diagnostyczne). 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07F131D-BF2E-4709-A4BC-E0B20AFB9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05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7A3EDD-DAC4-481D-B2CF-AA4677729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83A333-435E-4D68-8C05-E36E75E290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8425"/>
            <a:ext cx="10515600" cy="4094446"/>
          </a:xfrm>
        </p:spPr>
        <p:txBody>
          <a:bodyPr>
            <a:normAutofit/>
          </a:bodyPr>
          <a:lstStyle/>
          <a:p>
            <a:r>
              <a:rPr lang="pl-PL" sz="2600" dirty="0"/>
              <a:t>Należy </a:t>
            </a:r>
            <a:r>
              <a:rPr lang="pl-PL" sz="2600" b="1" dirty="0"/>
              <a:t>zapewnić personel medyczny (lekarza, pielęgniarki, fizjoterapeuty) tej samej płci </a:t>
            </a:r>
            <a:r>
              <a:rPr lang="pl-PL" sz="2600" dirty="0"/>
              <a:t>– w przypadku, gdy jest to niemożliwe, przeprowadzić rozmowę z pacjentem/pacjentką, wskazująca na zrozumienie i poszanowanie kwestii cielesności.</a:t>
            </a:r>
          </a:p>
          <a:p>
            <a:r>
              <a:rPr lang="pl-PL" sz="2600" dirty="0"/>
              <a:t>Należy unikać przez personel medyczny </a:t>
            </a:r>
            <a:r>
              <a:rPr lang="pl-PL" sz="2600" b="1" dirty="0"/>
              <a:t>kontaktu fizycznego lub ograniczyć go do niezbędnego minimum.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unikać dotykania z „czułością” głowy </a:t>
            </a:r>
            <a:r>
              <a:rPr lang="pl-PL" sz="2600" dirty="0"/>
              <a:t>pacjentów/pacjentek.  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umożliwić bliskim odwiedzanie chorych w szpitalu.</a:t>
            </a:r>
          </a:p>
          <a:p>
            <a:endParaRPr lang="pl-PL" b="1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390529C1-FDF3-4A3D-8301-EAEE0FF0F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2748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A22335-C9A0-4473-A531-169D52A2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81E592-6041-450C-A803-BD49171E9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3474"/>
            <a:ext cx="10515600" cy="437337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/>
              <a:t>Należy </a:t>
            </a:r>
            <a:r>
              <a:rPr lang="pl-PL" b="1" dirty="0"/>
              <a:t>poszanować prawa muzułmanek </a:t>
            </a:r>
            <a:r>
              <a:rPr lang="pl-PL" dirty="0"/>
              <a:t>do noszenia stroju zakrywającego całe ciało, w tym głowę, szyję, ramiona i nogi. </a:t>
            </a:r>
          </a:p>
          <a:p>
            <a:r>
              <a:rPr lang="pl-PL" dirty="0"/>
              <a:t>Należy </a:t>
            </a:r>
            <a:r>
              <a:rPr lang="pl-PL" b="1" dirty="0"/>
              <a:t>przekazywać informacje o wszystkich działaniach </a:t>
            </a:r>
            <a:r>
              <a:rPr lang="pl-PL" dirty="0"/>
              <a:t>dotyczących opieki pielęgniarskiej  i leczeniu pacjentce, a także jej mężowi lub ojcu.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umożliwić rodzącej muzułmance opiekę żeńskiego personelu.</a:t>
            </a:r>
          </a:p>
          <a:p>
            <a:r>
              <a:rPr lang="pl-PL" dirty="0"/>
              <a:t>Należy </a:t>
            </a:r>
            <a:r>
              <a:rPr lang="pl-PL" b="1" dirty="0"/>
              <a:t>wcześniej uzgodnić z rodzącą pozycję podczas porodu.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ograniczyć do minimum ekspozycję ciała rodzącej.</a:t>
            </a:r>
          </a:p>
          <a:p>
            <a:pPr lvl="0"/>
            <a:r>
              <a:rPr lang="pl-PL" dirty="0"/>
              <a:t>Istotnym jest umożliwienie rodzinie </a:t>
            </a:r>
            <a:r>
              <a:rPr lang="pl-PL" b="1" dirty="0"/>
              <a:t>odmówienia specjalnej modlitwy po przecięciu pępowiny.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umożliwić czterokrotne obmycie noworodka po porodzie.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0791B80F-1E01-4DDB-B77C-241C27417F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40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99CD24-230E-45CE-8662-1E2FB3B1B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A4E6C4-CE92-4644-A0E2-D2C63AB6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3455"/>
            <a:ext cx="10515600" cy="3823507"/>
          </a:xfrm>
        </p:spPr>
        <p:txBody>
          <a:bodyPr/>
          <a:lstStyle/>
          <a:p>
            <a:r>
              <a:rPr lang="pl-PL" sz="2600" dirty="0"/>
              <a:t>Należy </a:t>
            </a:r>
            <a:r>
              <a:rPr lang="pl-PL" sz="2600" b="1" dirty="0"/>
              <a:t>stworzyć warunki do rytualnego obmycia </a:t>
            </a:r>
            <a:r>
              <a:rPr lang="pl-PL" sz="2600" dirty="0"/>
              <a:t>obejmującego umycie twarzy, rąk i stóp przez modlitwą oraz czytaniem Koranu (także osobom leżącym). 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stworzyć warunki do zachowania czystości rąk </a:t>
            </a:r>
            <a:r>
              <a:rPr lang="pl-PL" sz="2600" dirty="0"/>
              <a:t>przed i po każdym posiłku oraz przed odmówieniem modlitwy przed posiłkiem.</a:t>
            </a:r>
          </a:p>
          <a:p>
            <a:r>
              <a:rPr lang="pl-PL" sz="2600" dirty="0"/>
              <a:t>Istotnym jest, aby </a:t>
            </a:r>
            <a:r>
              <a:rPr lang="pl-PL" sz="2600" b="1" dirty="0"/>
              <a:t>zapewnić możliwość obmycia rąk oraz krocza i odbytu </a:t>
            </a:r>
            <a:r>
              <a:rPr lang="pl-PL" sz="2600" dirty="0"/>
              <a:t>po skorzystaniu z toalety, kaczki czy basenu  (także osobom leżącym).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B326480B-56B5-4C34-8A08-5867BFDD4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575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5262DC-4A2B-4BBA-9C38-A5CC2F565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BC249A-0644-4E7E-A527-66C211C04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336419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Należy </a:t>
            </a:r>
            <a:r>
              <a:rPr lang="pl-PL" b="1" dirty="0"/>
              <a:t>omówić z pacjentem/pacjentką kwestię postu. </a:t>
            </a:r>
          </a:p>
          <a:p>
            <a:r>
              <a:rPr lang="pl-PL" dirty="0"/>
              <a:t>Jeżeli  powodzenie leczenia wymaga przerwania postu, należy poinformować o tym pacjenta/pacjentkę i rodzinę oraz zalecić zmianę terminu postu po okresie choroby i rekonwalescencji.</a:t>
            </a:r>
          </a:p>
          <a:p>
            <a:r>
              <a:rPr lang="pl-PL" dirty="0"/>
              <a:t>Należy pamiętać, że </a:t>
            </a:r>
            <a:r>
              <a:rPr lang="pl-PL" b="1" dirty="0"/>
              <a:t>nie przerywają postu</a:t>
            </a:r>
            <a:r>
              <a:rPr lang="pl-PL" dirty="0"/>
              <a:t>: leki wchłaniane przez skórę, płukania oraz iniekcje, a także pobranie krwi.</a:t>
            </a:r>
          </a:p>
          <a:p>
            <a:r>
              <a:rPr lang="pl-PL" dirty="0"/>
              <a:t>Należy pamiętać, że </a:t>
            </a:r>
            <a:r>
              <a:rPr lang="pl-PL" b="1" dirty="0"/>
              <a:t>post mogą przerwać</a:t>
            </a:r>
            <a:r>
              <a:rPr lang="pl-PL" dirty="0"/>
              <a:t>: zakrapianie uszu i nosa, zażycie czopków i globulek ora zażycie leku wziewnego.</a:t>
            </a:r>
          </a:p>
          <a:p>
            <a:r>
              <a:rPr lang="pl-PL" dirty="0"/>
              <a:t>Należy pamiętać, że muzułmanie </a:t>
            </a:r>
            <a:r>
              <a:rPr lang="pl-PL" b="1" dirty="0"/>
              <a:t>nie przyjmują leków w postaci kapsułek żelowych </a:t>
            </a:r>
            <a:r>
              <a:rPr lang="pl-PL" dirty="0"/>
              <a:t>ze względu na obecność  w nich żelatyny oraz leków na bazie alkoholu.</a:t>
            </a:r>
          </a:p>
          <a:p>
            <a:r>
              <a:rPr lang="pl-PL" b="1" dirty="0"/>
              <a:t>Należy unikać założenia wkłucia obwodowego na kończynie górnej lewej.</a:t>
            </a:r>
          </a:p>
          <a:p>
            <a:endParaRPr lang="pl-PL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5FFCF58D-D499-47FA-A793-807332372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178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B7A1C5-A9F0-4CD2-B612-BEC19106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91342C-2C69-4FD1-88CF-580851584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8406"/>
            <a:ext cx="10515600" cy="3942413"/>
          </a:xfrm>
        </p:spPr>
        <p:txBody>
          <a:bodyPr/>
          <a:lstStyle/>
          <a:p>
            <a:r>
              <a:rPr lang="pl-PL" sz="2600" dirty="0"/>
              <a:t>Należy pamiętać, że</a:t>
            </a:r>
            <a:r>
              <a:rPr lang="pl-PL" sz="2600" b="1" dirty="0"/>
              <a:t> muzułmanie dzielą pokarmy na dozwolone i niedozwolone. </a:t>
            </a:r>
          </a:p>
          <a:p>
            <a:r>
              <a:rPr lang="pl-PL" sz="2600" dirty="0"/>
              <a:t>Wszystkie kwestie dotyczące preferencji żywieniowych należy przedyskutować z pacjentami indywidualnie, </a:t>
            </a:r>
          </a:p>
          <a:p>
            <a:r>
              <a:rPr lang="pl-PL" sz="2600" dirty="0"/>
              <a:t>Należy zezwolić rodzinie na dostarczanie posiłków przygotowywanych w domu – w przypadku, gdy zapewnienie odpowiedników składników  w szpitalnej diecie jest niemożliwe.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1A75AB1-1FDF-4C62-B73B-E2E4076C1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8983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15307A-C481-4C2C-9AFB-A50F87E2B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CF355-E537-4C7E-92E1-96A8EFB92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8505"/>
            <a:ext cx="10515600" cy="3898458"/>
          </a:xfrm>
        </p:spPr>
        <p:txBody>
          <a:bodyPr>
            <a:normAutofit/>
          </a:bodyPr>
          <a:lstStyle/>
          <a:p>
            <a:r>
              <a:rPr lang="pl-PL" sz="2600" dirty="0"/>
              <a:t>Należy </a:t>
            </a:r>
            <a:r>
              <a:rPr lang="pl-PL" sz="2600" b="1" dirty="0"/>
              <a:t>poinformować pracowników kuchni o tym, że pacjent/pacjentka jest osoba wyznającą islam</a:t>
            </a:r>
            <a:r>
              <a:rPr lang="pl-PL" sz="2600" dirty="0"/>
              <a:t> – powinni wiedzieć, że do przygotowywania potraw należy używać osobnych naczyń i przyborów.</a:t>
            </a:r>
          </a:p>
          <a:p>
            <a:r>
              <a:rPr lang="pl-PL" sz="2600" dirty="0"/>
              <a:t>Należy umożliwić pacjentowi/pacjentce </a:t>
            </a:r>
            <a:r>
              <a:rPr lang="pl-PL" sz="2600" b="1" dirty="0"/>
              <a:t>przybranie pozycji siedzącej podczas spożywania posiłków.</a:t>
            </a:r>
          </a:p>
          <a:p>
            <a:r>
              <a:rPr lang="pl-PL" sz="2600" dirty="0"/>
              <a:t>W przypadku niesprawności lub unieruchomiona prawej ręki, należy pomóc zjeść posiłek </a:t>
            </a:r>
            <a:r>
              <a:rPr lang="pl-PL" sz="2600" b="1" dirty="0"/>
              <a:t>karmiąc muzułmanina prawą ręką. </a:t>
            </a:r>
          </a:p>
          <a:p>
            <a:r>
              <a:rPr lang="pl-PL" sz="2600" dirty="0"/>
              <a:t>Przy karmieniu osób, które tego wymagają należy respektować zasadę, aby </a:t>
            </a:r>
            <a:r>
              <a:rPr lang="pl-PL" sz="2600" b="1" dirty="0"/>
              <a:t>pokarm w środku zostawić na koniec posiłku.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4BC2428-9CC9-4056-B3C4-668C2F4B6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2825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            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wobec pacjenta/pacjentki Muzułmanina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W przypadku pacjenta/pacjentki nieprzytomnej należy ustawić łóżko tak, aby </a:t>
            </a:r>
            <a:r>
              <a:rPr lang="pl-PL" b="1" dirty="0"/>
              <a:t>twarz była skierowana w stronę Mekki. 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umożliwić rodzinie przebywania z bliskim, który umiera</a:t>
            </a:r>
            <a:r>
              <a:rPr lang="pl-PL" dirty="0"/>
              <a:t>, aby mogli mu recytować Koran.</a:t>
            </a:r>
          </a:p>
          <a:p>
            <a:pPr lvl="0"/>
            <a:r>
              <a:rPr lang="pl-PL" dirty="0"/>
              <a:t>Należy pamiętać, że </a:t>
            </a:r>
            <a:r>
              <a:rPr lang="pl-PL" b="1" dirty="0"/>
              <a:t>muzułmanie mogą nie życzyć sobie, aby ich zmarli byli dotykani przez osoby innej wiary lub płci.</a:t>
            </a:r>
          </a:p>
          <a:p>
            <a:pPr lvl="0"/>
            <a:r>
              <a:rPr lang="pl-PL" dirty="0"/>
              <a:t>Należy </a:t>
            </a:r>
            <a:r>
              <a:rPr lang="pl-PL" b="1" dirty="0"/>
              <a:t>umożliwić rodzinie rytualne obmycie ciała osoby zmarłej.  </a:t>
            </a:r>
          </a:p>
          <a:p>
            <a:pPr lvl="0"/>
            <a:r>
              <a:rPr lang="pl-PL" dirty="0"/>
              <a:t>Pogrzeb powinien się odbyć w ciągu 24 godzin, kremacja jest zabroniona.</a:t>
            </a:r>
          </a:p>
          <a:p>
            <a:pPr lvl="0"/>
            <a:r>
              <a:rPr lang="pl-PL" dirty="0"/>
              <a:t>Istotnym jest wcześniejsze uzyskanie zgody krewnych na wykonanie autopsji. </a:t>
            </a:r>
          </a:p>
          <a:p>
            <a:pPr lvl="0"/>
            <a:r>
              <a:rPr lang="pl-PL" dirty="0"/>
              <a:t>Należy umożliwić rodzinie </a:t>
            </a:r>
            <a:r>
              <a:rPr lang="pl-PL" b="1" dirty="0"/>
              <a:t>odmówienie modlitwy pogrzebowej przed sekcją. 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191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Hinduizm 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1874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ostępowanie terapeutyczne wobec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          pacjenta/pacjentki wyznającego Hinduizm 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r>
              <a:rPr lang="pl-PL" sz="2600" b="1" dirty="0"/>
              <a:t>Podstawowa wiedza z zakresu hinduizmu jest istotna w świadczeniu opieki zdrowotnej </a:t>
            </a:r>
            <a:r>
              <a:rPr lang="pl-PL" sz="2600" dirty="0"/>
              <a:t>nad pacjentem/pacjentką z Indii. Zebranie dokładnych informacji dotyczących hinduskich zwyczajów i obyczajów zapewni profesjonalną opiekę oraz respektowanie potrzeb duchowych i potrzeby prywatności.</a:t>
            </a:r>
          </a:p>
          <a:p>
            <a:r>
              <a:rPr lang="pl-PL" sz="2600" b="1" dirty="0"/>
              <a:t>Należy mieć na uwadze wiarę oraz zwyczaje </a:t>
            </a:r>
            <a:r>
              <a:rPr lang="pl-PL" sz="2600" dirty="0"/>
              <a:t>(obrzędy i rytuały) i umożliwić pacjentom/pacjentkom wykonywanie również w warunkach szpitalnych wszelkich czynności natury religijnej (np. zapalenie lampki, recytacja modlitw, śpiewanie mantr). 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3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278505"/>
            <a:ext cx="10904095" cy="4378489"/>
          </a:xfrm>
        </p:spPr>
        <p:txBody>
          <a:bodyPr>
            <a:normAutofit/>
          </a:bodyPr>
          <a:lstStyle/>
          <a:p>
            <a:pPr lvl="0"/>
            <a:r>
              <a:rPr lang="pl-PL" sz="2600" dirty="0">
                <a:solidFill>
                  <a:prstClr val="black"/>
                </a:solidFill>
              </a:rPr>
              <a:t>Wszystkie wyznania religii chrześcijańskiej </a:t>
            </a:r>
            <a:r>
              <a:rPr lang="pl-PL" sz="2600" b="1" dirty="0">
                <a:solidFill>
                  <a:prstClr val="black"/>
                </a:solidFill>
              </a:rPr>
              <a:t>doceniają rozwój i zasoby medycyny w zakresie leczenia człowieka, jednogłośnie przeciwstawiają się aborcji i wszelkim działaniom aborcyjnym.</a:t>
            </a:r>
            <a:r>
              <a:rPr lang="pl-PL" sz="26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W aspekcie opieki medycznej (w tym szpitalnej) zasadnicze różnice pomiędzy wyznaniami </a:t>
            </a:r>
            <a:r>
              <a:rPr lang="pl-PL" sz="2600" b="1" dirty="0">
                <a:solidFill>
                  <a:prstClr val="black"/>
                </a:solidFill>
              </a:rPr>
              <a:t>polegają na ilości przyjmowanych Sakramentów Świętych, treści modlitw, odmiennych symboli wiary towarzyszących choremu, innych dni kalendarzowych uznawanych jako dni świąteczne lub okresy postu.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Umożliwić należy każdemu pacjentowi/pacjentce czas wolny poświęcony modlitwie. Należy</a:t>
            </a:r>
            <a:r>
              <a:rPr lang="pl-PL" sz="2600" b="1" dirty="0">
                <a:solidFill>
                  <a:prstClr val="black"/>
                </a:solidFill>
              </a:rPr>
              <a:t> unikać przerywania modlitwy, zapewnić poczucie prywatności i intymności.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793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8367"/>
            <a:ext cx="10515600" cy="3537679"/>
          </a:xfrm>
        </p:spPr>
        <p:txBody>
          <a:bodyPr>
            <a:normAutofit/>
          </a:bodyPr>
          <a:lstStyle/>
          <a:p>
            <a:r>
              <a:rPr lang="pl-PL" sz="2600" dirty="0"/>
              <a:t>Podczas wykonywania czynności religijnych powinno się </a:t>
            </a:r>
            <a:r>
              <a:rPr lang="pl-PL" sz="2600" b="1" dirty="0"/>
              <a:t>zadbać o intymność</a:t>
            </a:r>
            <a:r>
              <a:rPr lang="pl-PL" sz="2600" dirty="0"/>
              <a:t> pacjenta/pacjentki i nie przerywać ich wykonywania do czasu zakończenia (bez szczególnej potrzeby).</a:t>
            </a:r>
          </a:p>
          <a:p>
            <a:r>
              <a:rPr lang="pl-PL" sz="2600" dirty="0"/>
              <a:t>Pacjent/pacjentka z Indii chcieliby, aby krewni odwiedzali ich podczas pobytu w szpitalu, aby pomóc im w podejmowaniu wszelkich decyzji medycznych. </a:t>
            </a:r>
            <a:r>
              <a:rPr lang="pl-PL" sz="2600" b="1" dirty="0"/>
              <a:t>Należy im to umożliwić, </a:t>
            </a:r>
            <a:r>
              <a:rPr lang="pl-PL" sz="2600" dirty="0"/>
              <a:t>pamiętając o konieczności zapewnienia odpoczynku pacjentowi/pacjentce.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400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88367"/>
            <a:ext cx="10515600" cy="3537679"/>
          </a:xfrm>
        </p:spPr>
        <p:txBody>
          <a:bodyPr>
            <a:normAutofit/>
          </a:bodyPr>
          <a:lstStyle/>
          <a:p>
            <a:r>
              <a:rPr lang="pl-PL" sz="2600" b="1" dirty="0"/>
              <a:t>Nie należy zdejmować pacjentom ozdób o znaczeniu religijnym</a:t>
            </a:r>
            <a:r>
              <a:rPr lang="pl-PL" sz="2600" dirty="0"/>
              <a:t>, chyba  że wymaga tego dana procedura (zabieg operacyjny czy badania diagnostyczne).</a:t>
            </a:r>
          </a:p>
          <a:p>
            <a:r>
              <a:rPr lang="pl-PL" sz="2600" dirty="0"/>
              <a:t>Ponadto, </a:t>
            </a:r>
            <a:r>
              <a:rPr lang="pl-PL" sz="2600" b="1" dirty="0"/>
              <a:t>należy zwrócić uwagę na nici przywiązane do nadgarstka pacjentów. </a:t>
            </a:r>
            <a:r>
              <a:rPr lang="pl-PL" sz="2600" dirty="0"/>
              <a:t>Oznaczają złożenie ofiary w świątyni hinduskiej lub odbycie pielgrzymki. Nici te nie należy w żadnym wypadku przecinać, ponieważ są uznawane za święte. </a:t>
            </a:r>
            <a:r>
              <a:rPr lang="pl-PL" sz="2600" b="1" dirty="0"/>
              <a:t>Można je odwiązać tylko za zgodą pacjenta lub jego rodziny. Nie wolno ich wyrzucać, po odwiązaniu należy je przekazać rodzinie.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868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1894674"/>
            <a:ext cx="10814154" cy="4802179"/>
          </a:xfrm>
        </p:spPr>
        <p:txBody>
          <a:bodyPr>
            <a:normAutofit fontScale="85000" lnSpcReduction="20000"/>
          </a:bodyPr>
          <a:lstStyle/>
          <a:p>
            <a:r>
              <a:rPr lang="pl-PL" sz="3100" dirty="0"/>
              <a:t>W Indiach, </a:t>
            </a:r>
            <a:r>
              <a:rPr lang="pl-PL" sz="3100" b="1" dirty="0"/>
              <a:t>istotną rolę w komunikowaniu się odgrywają gesty: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 należy pamiętać o tym, aby w obecności Hindusów wszelkie czynności wykonywać zawsze prawą ręką (nie dotykać lewą ręka innych osób);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pokazywanie komuś spodów stóp, wskazywanie palcem oraz ściśnięta pięść z wyciągniętym kciukiem są gestami o negatywnym zabarwieniu;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w celu zwrócenia uwagi na jakiś punkt lub chcą coś pokazać należy używać całej dłoni lub podbródka;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wyciągnięty mały palec oznacza, że ktoś chce pójść do toalety lub z niej wraca – wówczas najlepiej jest nie podawać ręki;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 należy pamiętać, że przejawem uprzejmości i dobrego wychowania w tradycji hinduskiej jest półukłon ze złożonymi rękoma na wysokości serca i palcami wskazującymi do góry;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3100" dirty="0"/>
              <a:t>wyrazem najgłębszego szacunku jest dotknięcie czyichś stóp, a następnie swojej głowy.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366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prstClr val="black"/>
                </a:solidFill>
                <a:latin typeface="Calibri" panose="020F0502020204030204"/>
              </a:rPr>
              <a:t>                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    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383436"/>
            <a:ext cx="10814154" cy="4313417"/>
          </a:xfrm>
        </p:spPr>
        <p:txBody>
          <a:bodyPr>
            <a:normAutofit/>
          </a:bodyPr>
          <a:lstStyle/>
          <a:p>
            <a:r>
              <a:rPr lang="pl-PL" sz="2600" dirty="0"/>
              <a:t>Hinduska pacjentka chciałaby zasięgnąć porady męża w sprawie wszelkich decyzji medycznych. </a:t>
            </a:r>
            <a:r>
              <a:rPr lang="pl-PL" sz="2600" b="1" dirty="0"/>
              <a:t>Istotne jest, aby umożliwić jej taką możliwość.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uszanować prawo kobiet do noszenia elementów wskazujących na jej status w społeczności </a:t>
            </a:r>
            <a:r>
              <a:rPr lang="pl-PL" sz="2600" dirty="0"/>
              <a:t>(</a:t>
            </a:r>
            <a:r>
              <a:rPr lang="pl-PL" sz="2600" dirty="0" err="1"/>
              <a:t>bindi</a:t>
            </a:r>
            <a:r>
              <a:rPr lang="pl-PL" sz="2600" dirty="0"/>
              <a:t> – czerwona kropka, </a:t>
            </a:r>
            <a:r>
              <a:rPr lang="pl-PL" sz="2600" dirty="0" err="1"/>
              <a:t>sindur</a:t>
            </a:r>
            <a:r>
              <a:rPr lang="pl-PL" sz="2600" dirty="0"/>
              <a:t> – czerwony proszek we włosach).</a:t>
            </a:r>
          </a:p>
          <a:p>
            <a:r>
              <a:rPr lang="pl-PL" sz="2600" dirty="0"/>
              <a:t>Według hinduizmu, </a:t>
            </a:r>
            <a:r>
              <a:rPr lang="pl-PL" sz="2600" b="1" dirty="0"/>
              <a:t>kobiety miesiączkujące są uważane za nieczyste i w tych dniach powinny przebywać w odosobnieni</a:t>
            </a:r>
            <a:r>
              <a:rPr lang="pl-PL" sz="2600" dirty="0"/>
              <a:t>u. Istnieje także specjalny jadłospis dla miesiączkujących kobiet oraz nie mogą kąpać się i powinny przykrywać się w nocy ciepłymi przykryciami.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05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383436"/>
            <a:ext cx="10814154" cy="4313417"/>
          </a:xfrm>
        </p:spPr>
        <p:txBody>
          <a:bodyPr>
            <a:normAutofit/>
          </a:bodyPr>
          <a:lstStyle/>
          <a:p>
            <a:r>
              <a:rPr lang="pl-PL" sz="2600" dirty="0"/>
              <a:t>W Indiach pierwszy obrzęd religijny odprawiany jest zaraz po urodzeniu dziecka, </a:t>
            </a:r>
            <a:r>
              <a:rPr lang="pl-PL" sz="2600" b="1" dirty="0"/>
              <a:t>należy uszanować wszelkie nakazane przez religię i tradycję zwyczaje hinduskie i o ile nie ma sytuacji zagrożenia życia matki lub dziecka umożliwić ich przeprowadzenie.</a:t>
            </a:r>
          </a:p>
          <a:p>
            <a:r>
              <a:rPr lang="pl-PL" sz="2600" dirty="0"/>
              <a:t>W takich sytuacjach należy umożliwić rodzinie obecność przy pacjencie i uszanować wszelkie rytualne czynności przez nią wykonywane, unikać wchodzenia do sali i przerywania modlitw.</a:t>
            </a:r>
          </a:p>
          <a:p>
            <a:r>
              <a:rPr lang="pl-PL" sz="2600" b="1" dirty="0"/>
              <a:t>Należy respektować prawo do porodu bez przecięcia pępowiny. </a:t>
            </a:r>
            <a:r>
              <a:rPr lang="pl-PL" sz="2600" dirty="0"/>
              <a:t>Decyzja o tym zabiegu należy do rodziców noworodka (w niektórych placówkach jest to bezwzględnie respektowane).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1938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383436"/>
            <a:ext cx="10814154" cy="4313417"/>
          </a:xfrm>
        </p:spPr>
        <p:txBody>
          <a:bodyPr>
            <a:normAutofit/>
          </a:bodyPr>
          <a:lstStyle/>
          <a:p>
            <a:r>
              <a:rPr lang="pl-PL" sz="2600" dirty="0"/>
              <a:t>W hinduizmie ważnym elementem pielęgnacji dziecka jest masaż natłuszczonymi olejkiem migdałowym lub sezamowym</a:t>
            </a:r>
            <a:r>
              <a:rPr lang="pl-PL" sz="2600" b="1" dirty="0"/>
              <a:t>. O ile jest to możliwe, należy umożliwić matce jego wykonywanie w warunkach szpitalnych.</a:t>
            </a:r>
          </a:p>
          <a:p>
            <a:r>
              <a:rPr lang="pl-PL" sz="2600" dirty="0"/>
              <a:t>Dla pacjentów/pacjentek z Indii, zwolenników medycyny </a:t>
            </a:r>
            <a:r>
              <a:rPr lang="pl-PL" sz="2600" dirty="0" err="1"/>
              <a:t>ajurwedycznej</a:t>
            </a:r>
            <a:r>
              <a:rPr lang="pl-PL" sz="2600" dirty="0"/>
              <a:t> </a:t>
            </a:r>
            <a:r>
              <a:rPr lang="pl-PL" sz="2600" b="1" dirty="0"/>
              <a:t>istotnym aspektem będzie umożliwienie im w warunkach szpitalnych wykonanie specjalnego masażu z oleju kokosowego i migdałowego, a także zabiegu </a:t>
            </a:r>
            <a:r>
              <a:rPr lang="pl-PL" sz="2600" b="1" dirty="0" err="1"/>
              <a:t>sirodhara</a:t>
            </a:r>
            <a:r>
              <a:rPr lang="pl-PL" sz="2600" b="1" dirty="0"/>
              <a:t>. </a:t>
            </a:r>
            <a:r>
              <a:rPr lang="pl-PL" sz="2600" dirty="0"/>
              <a:t>Ponadto, stosują oni specjalna dietę, warto omówić tą kwestię z pacjentami indywidualnie. 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3413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156454"/>
            <a:ext cx="10814154" cy="4540400"/>
          </a:xfrm>
        </p:spPr>
        <p:txBody>
          <a:bodyPr>
            <a:normAutofit/>
          </a:bodyPr>
          <a:lstStyle/>
          <a:p>
            <a:endParaRPr lang="pl-PL" dirty="0"/>
          </a:p>
          <a:p>
            <a:r>
              <a:rPr lang="pl-PL" sz="2600" dirty="0"/>
              <a:t>Większość Hindusów do jedzenia podchodzi z należytą czcią, dużym problemem podczas pobytu w szpitalu może być zbiorowo przygotowywana żywność. </a:t>
            </a:r>
          </a:p>
          <a:p>
            <a:r>
              <a:rPr lang="pl-PL" sz="2600" b="1" dirty="0"/>
              <a:t>Wszystkie kwestie dotyczące preferencji żywieniowych należy przedyskutować z pacjentami indywidualnie,</a:t>
            </a:r>
            <a:r>
              <a:rPr lang="pl-PL" sz="2600" dirty="0"/>
              <a:t> a w przypadku gdy zapewnienie odpowiedników składników  w szpitalnej diecie jest niemożliwe zezwolić rodzinie na dostarczanie posiłków przygotowywanych w domu.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9195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773180"/>
            <a:ext cx="10814154" cy="3923674"/>
          </a:xfrm>
        </p:spPr>
        <p:txBody>
          <a:bodyPr>
            <a:normAutofit/>
          </a:bodyPr>
          <a:lstStyle/>
          <a:p>
            <a:r>
              <a:rPr lang="pl-PL" sz="2600" dirty="0"/>
              <a:t>Ponadto, należy respektować wszelkie nakazy i zakazy obowiązujące Hindusów, w tym zakazy pokarmowe. O ile stan zdrowia pacjenta/pacjentki pozwala na spożywanie przez nich pokarmów nienaruszających obowiązujących ich zakazów pokarmowych, dietetyk powinien w taki sposób skomponować dietę, aby nie otrzymywali pokarmów, których nie mogą spożywać ze względów religijnych bądź obyczajowych.</a:t>
            </a:r>
          </a:p>
          <a:p>
            <a:r>
              <a:rPr lang="pl-PL" sz="2600" b="1" dirty="0"/>
              <a:t>Należy pamiętać, że podanie hindusowi jedzenia i napoju lewą ręką </a:t>
            </a:r>
            <a:r>
              <a:rPr lang="pl-PL" sz="2600" dirty="0"/>
              <a:t>może być odebrane jako lekceważące, a nawet złowróżbne.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4871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156453"/>
            <a:ext cx="10814154" cy="4540401"/>
          </a:xfrm>
        </p:spPr>
        <p:txBody>
          <a:bodyPr>
            <a:normAutofit fontScale="92500"/>
          </a:bodyPr>
          <a:lstStyle/>
          <a:p>
            <a:r>
              <a:rPr lang="pl-PL" dirty="0"/>
              <a:t>Hinduska koncepcja wiary w karmę, narzuca niechęć poprawy bytu i do ingerowania w cierpienie wynikające z choroby. Intubacja, sztuczne karmienie lub inne przejawy uporczywego podtrzymywania przy życiu mogą być zrozumiałe jako sprzeczne z Hinduizmem. W zgodzie z tradycją religijną jest natomiast medycyna paliatywna, ponieważ prowadzi do naturalnej śmierci. </a:t>
            </a:r>
          </a:p>
          <a:p>
            <a:r>
              <a:rPr lang="pl-PL" dirty="0"/>
              <a:t>W sytuacjach wyjątkowych, w szczególności w przypadku zagrożenia życia pacjenta/pacjentki </a:t>
            </a:r>
            <a:r>
              <a:rPr lang="pl-PL" b="1" dirty="0"/>
              <a:t>należy uszanować wszelkie nakazane przez religię i tradycję zwyczaje hinduskie. </a:t>
            </a:r>
            <a:r>
              <a:rPr lang="pl-PL" dirty="0"/>
              <a:t>W takich sytuacjach, o ile to możliwe, rodzina powinna być obecna przy pacjencie, a zadaniem personelu medycznego jest uszanowanie wszelkich rytualnych czynności przez nią wykonywanych, unikanie wchodzenia do sali i przerywania modlitw.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741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156453"/>
            <a:ext cx="10814154" cy="4540401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Wyznawca hinduizmu wolałby umrzeć w domu. Jednakże, jeśli to nieuniknione, śmierć w szpitalu jest do przyjęcia.  </a:t>
            </a:r>
            <a:r>
              <a:rPr lang="pl-PL" b="1" dirty="0"/>
              <a:t>Umierający pacjent może chcieć być sam, z krewnymi lub ze swoim księdzem albo Guru </a:t>
            </a:r>
            <a:r>
              <a:rPr lang="pl-PL" dirty="0"/>
              <a:t>(jeśli to możliwe).</a:t>
            </a:r>
          </a:p>
          <a:p>
            <a:r>
              <a:rPr lang="pl-PL" b="1" dirty="0"/>
              <a:t>Do najważniejszych indyjskich ceremonii należy rytuał pośmiertny i pochówek</a:t>
            </a:r>
            <a:r>
              <a:rPr lang="pl-PL" dirty="0"/>
              <a:t>. </a:t>
            </a:r>
          </a:p>
          <a:p>
            <a:r>
              <a:rPr lang="pl-PL" dirty="0"/>
              <a:t>Dobra śmierć, ważna zarówno dla umierającego, jak i dla jego bliskich następuje wówczas, gdy umierający jest odpowiednio przygotowany do śmierci, znaki astrologiczne są właściwe i wykonywane są odpowiednie rytuały. Zła śmierć będzie miała trwałe następstwa w kolejnych życiach i spowoduje niefortunne konsekwencje dla rodziny (np. pech, koszmary i niepłodność). </a:t>
            </a:r>
            <a:r>
              <a:rPr lang="pl-PL" b="1" dirty="0"/>
              <a:t>Należy umożliwić rodzinie wykonywanie rytualnych czynności związanych z przygotowaniem bliskiej osoby do śmierci oraz unikać wchodzenia do sali i ich przerywania.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3013023"/>
            <a:ext cx="10904095" cy="3643971"/>
          </a:xfrm>
        </p:spPr>
        <p:txBody>
          <a:bodyPr>
            <a:normAutofit/>
          </a:bodyPr>
          <a:lstStyle/>
          <a:p>
            <a:pPr lvl="0"/>
            <a:r>
              <a:rPr lang="pl-PL" sz="2600" dirty="0">
                <a:solidFill>
                  <a:prstClr val="black"/>
                </a:solidFill>
              </a:rPr>
              <a:t>Należy </a:t>
            </a:r>
            <a:r>
              <a:rPr lang="pl-PL" sz="2600" b="1" dirty="0">
                <a:solidFill>
                  <a:prstClr val="black"/>
                </a:solidFill>
              </a:rPr>
              <a:t>uszanować praktykę modlitwy </a:t>
            </a:r>
            <a:r>
              <a:rPr lang="pl-PL" sz="2600" dirty="0">
                <a:solidFill>
                  <a:prstClr val="black"/>
                </a:solidFill>
              </a:rPr>
              <a:t>w postaci umożliwienia posiadania świętych symboli wiary danego wyznania (np. różaniec, obrazek święty, modlitewnik, ikona) np. na stoliku przyłóżkowym.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Należy</a:t>
            </a:r>
            <a:r>
              <a:rPr lang="pl-PL" sz="2600" b="1" dirty="0">
                <a:solidFill>
                  <a:prstClr val="black"/>
                </a:solidFill>
              </a:rPr>
              <a:t> umożliwić spotkanie z Kapłanem </a:t>
            </a:r>
            <a:r>
              <a:rPr lang="pl-PL" sz="2600" dirty="0">
                <a:solidFill>
                  <a:prstClr val="black"/>
                </a:solidFill>
              </a:rPr>
              <a:t>danego wyznania.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Należy</a:t>
            </a:r>
            <a:r>
              <a:rPr lang="pl-PL" sz="2600" b="1" dirty="0">
                <a:solidFill>
                  <a:prstClr val="black"/>
                </a:solidFill>
              </a:rPr>
              <a:t> umożliwić przyjmowanie Sakramentów Świętych                                     </a:t>
            </a:r>
            <a:r>
              <a:rPr lang="pl-PL" sz="2600" dirty="0">
                <a:solidFill>
                  <a:prstClr val="black"/>
                </a:solidFill>
              </a:rPr>
              <a:t>(np. Eucharystii) w miejscu gdzie przebywa pacjent/pacjentka.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6617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556" y="365129"/>
            <a:ext cx="11060244" cy="1325563"/>
          </a:xfrm>
        </p:spPr>
        <p:txBody>
          <a:bodyPr/>
          <a:lstStyle/>
          <a:p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       Postępowanie terapeutyczne wobec</a:t>
            </a:r>
            <a:b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</a:b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          pacjenta/pacjentki wyznającego Hinduizm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6" y="2156453"/>
            <a:ext cx="10814154" cy="4540401"/>
          </a:xfrm>
        </p:spPr>
        <p:txBody>
          <a:bodyPr>
            <a:normAutofit lnSpcReduction="10000"/>
          </a:bodyPr>
          <a:lstStyle/>
          <a:p>
            <a:r>
              <a:rPr lang="pl-PL" sz="2600" dirty="0"/>
              <a:t>W Hinduizmie miejsce śmierci ma znaczenie. W celu uniknięcia obszaru miedzy sufitem a podłogą umierający może zostać opuszczony przez rodzinę na podłogę. </a:t>
            </a:r>
          </a:p>
          <a:p>
            <a:r>
              <a:rPr lang="pl-PL" sz="2600" dirty="0"/>
              <a:t>Religijni Hindusi wierzą, że tuż przed śmiercią w celu łagodniejszego przejścia z jednego wcielenia do drugiego należy </a:t>
            </a:r>
            <a:r>
              <a:rPr lang="pl-PL" sz="2600" b="1" dirty="0"/>
              <a:t>podać do ust osoby umierającej liść świętej rośliny </a:t>
            </a:r>
            <a:r>
              <a:rPr lang="pl-PL" sz="2600" b="1" dirty="0" err="1"/>
              <a:t>tulsi</a:t>
            </a:r>
            <a:r>
              <a:rPr lang="pl-PL" sz="2600" dirty="0"/>
              <a:t> – bazylii azjatyckiej oraz </a:t>
            </a:r>
            <a:r>
              <a:rPr lang="pl-PL" sz="2600" b="1" dirty="0"/>
              <a:t>parę kropli wody ze świętej rzeki Ganges.</a:t>
            </a:r>
          </a:p>
          <a:p>
            <a:r>
              <a:rPr lang="pl-PL" sz="2600" dirty="0"/>
              <a:t>Hinduizm zakłada, że każdy organ jest integralną częścią ciała, które po śmierci powinno być natychmiast poddane kremacji celem przyspieszenia procesu opuszczenia ciała przez duszę. Z tego powodu rodziny bardzo niechętnie zgadzają się na sekcje zwłok. Autopsja wykonywana jest na polecenie sądu.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9343" y="161146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067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8392" y="2531553"/>
            <a:ext cx="8413652" cy="1156120"/>
          </a:xfrm>
          <a:ln>
            <a:solidFill>
              <a:schemeClr val="accent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002060"/>
                </a:solidFill>
                <a:latin typeface="Arial Black" panose="020B0A04020102020204" pitchFamily="34" charset="0"/>
              </a:rPr>
              <a:t>BUDDYZM 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3932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Buddyzm</a:t>
            </a:r>
            <a:endParaRPr lang="pl-PL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r>
              <a:rPr lang="pl-PL" sz="2600" dirty="0"/>
              <a:t>Ludzi w wielu podeszłym, niedołężnych należy traktować z szacunkiem podobnie jak każdego człowieka.</a:t>
            </a:r>
          </a:p>
          <a:p>
            <a:r>
              <a:rPr lang="pl-PL" sz="2600" dirty="0"/>
              <a:t>Należy </a:t>
            </a:r>
            <a:r>
              <a:rPr lang="pl-PL" sz="2600" b="1" dirty="0"/>
              <a:t>stworzyć warunki do medytacji </a:t>
            </a:r>
            <a:r>
              <a:rPr lang="pl-PL" sz="2600" dirty="0"/>
              <a:t>pacjentom, w szczególności przewlekle chorym.</a:t>
            </a:r>
          </a:p>
          <a:p>
            <a:r>
              <a:rPr lang="pl-PL" sz="2600" dirty="0"/>
              <a:t>Rozpacz utrudnia </a:t>
            </a:r>
            <a:r>
              <a:rPr lang="pl-PL" sz="2600" i="1" dirty="0"/>
              <a:t>odejście </a:t>
            </a:r>
            <a:r>
              <a:rPr lang="pl-PL" sz="2600" dirty="0"/>
              <a:t>umierającemu, dlatego należy </a:t>
            </a:r>
            <a:r>
              <a:rPr lang="pl-PL" sz="2600" b="1" dirty="0"/>
              <a:t>zachowywać się spokojnie, gdy osoba umiera.</a:t>
            </a:r>
          </a:p>
          <a:p>
            <a:r>
              <a:rPr lang="pl-PL" sz="2600" dirty="0"/>
              <a:t>Należy uszanować fakt, że w okresie ciężkiej choroby i w trakcie procesu umierania buddyści </a:t>
            </a:r>
            <a:r>
              <a:rPr lang="pl-PL" sz="2600" b="1" dirty="0"/>
              <a:t>mogą odmawiać przyjmowania środków przeciwbólowych i uspokajających a zwłaszcza leków narkotycznych </a:t>
            </a:r>
            <a:r>
              <a:rPr lang="pl-PL" sz="2600" dirty="0"/>
              <a:t>(chęć świadomego przeżywania poszczególnych etapów umierania).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46363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Buddyzm</a:t>
            </a:r>
            <a:endParaRPr lang="pl-PL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6452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pl-PL" sz="2600" dirty="0"/>
              <a:t>Dozwolone są wszelkie formy ratowania życia, </a:t>
            </a:r>
            <a:r>
              <a:rPr lang="pl-PL" sz="2600" b="1" dirty="0"/>
              <a:t>nie zaleca się jednak niepotrzebnego przedłużania agonii ani stanu wegetacji</a:t>
            </a:r>
            <a:r>
              <a:rPr lang="pl-PL" sz="2600" dirty="0"/>
              <a:t>.</a:t>
            </a:r>
          </a:p>
          <a:p>
            <a:r>
              <a:rPr lang="pl-PL" sz="2600" dirty="0"/>
              <a:t>W momencie umierania optymalną według buddystów pozycją do przyjęcia jest </a:t>
            </a:r>
            <a:r>
              <a:rPr lang="pl-PL" sz="2600" b="1" dirty="0"/>
              <a:t>pozycja medytacyjna</a:t>
            </a:r>
            <a:r>
              <a:rPr lang="pl-PL" sz="2600" dirty="0"/>
              <a:t>. Niektórzy mogą układać się w „pozycji lwa”- ułożenie się na prawym boku, z lewą dłonią spoczywającą na lewym udzie, prawa dłoń  ułożona pod policzkiem, a mały palec zamyka prawą dziurkę nosa. Nogi mają być nieznacznie zgięte w kolanach</a:t>
            </a:r>
          </a:p>
          <a:p>
            <a:r>
              <a:rPr lang="pl-PL" sz="2600" dirty="0"/>
              <a:t>Umierającego buddystę najlepiej przenieść do innego pokoju. Jeżeli umierający pacjent jest mnichem buddyjskim lub zakonnicą, którzy złożyli ślub religijny w celibacie. Właściwe byłoby, aby osoby te były </a:t>
            </a:r>
            <a:r>
              <a:rPr lang="pl-PL" sz="2600" b="1" dirty="0"/>
              <a:t>pielęgnowane przez personel pielęgniarski tej samej płci</a:t>
            </a:r>
            <a:r>
              <a:rPr lang="pl-PL" sz="2600" dirty="0"/>
              <a:t>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918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Postępowanie terapeutyczne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Buddyzm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1243123" cy="4540401"/>
          </a:xfrm>
        </p:spPr>
        <p:txBody>
          <a:bodyPr>
            <a:normAutofit/>
          </a:bodyPr>
          <a:lstStyle/>
          <a:p>
            <a:r>
              <a:rPr lang="pl-PL" sz="2600" dirty="0"/>
              <a:t>W sytuacji ciężkiej choroby związanej z zagrożeniem życia buddyści zażywają tzw. „</a:t>
            </a:r>
            <a:r>
              <a:rPr lang="pl-PL" sz="2600" b="1" dirty="0"/>
              <a:t>święte substancje” </a:t>
            </a:r>
            <a:r>
              <a:rPr lang="pl-PL" sz="2600" dirty="0"/>
              <a:t>(</a:t>
            </a:r>
            <a:r>
              <a:rPr lang="pl-PL" sz="2600" i="1" dirty="0"/>
              <a:t>Dam-</a:t>
            </a:r>
            <a:r>
              <a:rPr lang="pl-PL" sz="2600" i="1" dirty="0" err="1"/>
              <a:t>dze</a:t>
            </a:r>
            <a:r>
              <a:rPr lang="pl-PL" sz="2600" dirty="0"/>
              <a:t>) pobłogosławione przez kapłanów buddyjskich, mające kształt małych kuleczek o wielkości ziarna gorczycy, które mają zapewnić umierającemu błogosławieństwo i wpłynąć na przyszłe losy kolejnego wcielenia</a:t>
            </a:r>
          </a:p>
          <a:p>
            <a:r>
              <a:rPr lang="pl-PL" sz="2600" dirty="0"/>
              <a:t>Przynajmniej przez około 20 minut </a:t>
            </a:r>
            <a:r>
              <a:rPr lang="pl-PL" sz="2600" b="1" dirty="0"/>
              <a:t>po śmierci nie należy dotykać ciała</a:t>
            </a:r>
            <a:r>
              <a:rPr lang="pl-PL" sz="2600" dirty="0"/>
              <a:t>. Optymalnie, aby był to okres 3 godzin lub nawet 3 dni</a:t>
            </a:r>
          </a:p>
          <a:p>
            <a:r>
              <a:rPr lang="pl-PL" sz="2600" dirty="0"/>
              <a:t>W miarę możliwości należy </a:t>
            </a:r>
            <a:r>
              <a:rPr lang="pl-PL" sz="2600" b="1" dirty="0"/>
              <a:t>pozostawić na miejscu przedmioty należące do zmarłego </a:t>
            </a:r>
            <a:r>
              <a:rPr lang="pl-PL" sz="2600" dirty="0"/>
              <a:t>(np. w szpitalnej szafce przyłóżkowej należącej do pacjenta), żeby były do dyspozycji rodziny czy też przyjaciół.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2303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Calibri" panose="020F0502020204030204"/>
              </a:rPr>
              <a:t>Postępowanie terapeutyczne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Buddyzm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79194"/>
            <a:ext cx="10626969" cy="4540401"/>
          </a:xfrm>
        </p:spPr>
        <p:txBody>
          <a:bodyPr>
            <a:normAutofit/>
          </a:bodyPr>
          <a:lstStyle/>
          <a:p>
            <a:pPr lvl="0"/>
            <a:r>
              <a:rPr lang="pl-PL" sz="2600" dirty="0"/>
              <a:t>Buddyści zwykle </a:t>
            </a:r>
            <a:r>
              <a:rPr lang="pl-PL" sz="2600" b="1" dirty="0"/>
              <a:t>nie zgłaszają zastrzeżeń co do wykonywania sekcji zwłok </a:t>
            </a:r>
            <a:r>
              <a:rPr lang="pl-PL" sz="2600" dirty="0"/>
              <a:t>na ciałach ich zmarłych bliskich.</a:t>
            </a:r>
          </a:p>
          <a:p>
            <a:pPr lvl="0"/>
            <a:r>
              <a:rPr lang="pl-PL" sz="2600" dirty="0"/>
              <a:t>Buddyści </a:t>
            </a:r>
            <a:r>
              <a:rPr lang="pl-PL" sz="2600" b="1" dirty="0"/>
              <a:t>wyróżniają 4 kategorie zaburzeń chorobowych</a:t>
            </a:r>
            <a:r>
              <a:rPr lang="pl-PL" sz="2600" dirty="0"/>
              <a:t>, przy czym każda grupa schorzeń wymaga odmiennego sposobu leczenia. W leczeniu dużą wagę przywiązuje się do stosowania preparatów leczniczych, których składniki pochodzą wyłącznie z natu­ralnych źródeł (zioła, minerały). Stosuje się też akupunkturę i masaż.</a:t>
            </a:r>
          </a:p>
          <a:p>
            <a:r>
              <a:rPr lang="pl-PL" sz="2600" b="1" dirty="0"/>
              <a:t>Ciężarna </a:t>
            </a:r>
            <a:r>
              <a:rPr lang="pl-PL" sz="2600" dirty="0"/>
              <a:t>powinna dbać o siebie, medytować, oddawać się praktykom religijnym. Od 7 tygodnia ciąży nie może pracować fizycznie. Buddyści przykładają dużą wagę do dobrej opieki medycznej dla ciężarnych.</a:t>
            </a:r>
          </a:p>
          <a:p>
            <a:pPr lvl="0"/>
            <a:endParaRPr lang="pl-PL" dirty="0"/>
          </a:p>
          <a:p>
            <a:pPr lvl="0"/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4434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srgbClr val="002060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Buddyzm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pl-PL" sz="2600" b="1" dirty="0"/>
              <a:t>Podczas porodu i w godzi­nę po nim kobiecie podaje się specjalnie przygo­towaną zupę </a:t>
            </a:r>
            <a:r>
              <a:rPr lang="pl-PL" sz="2600" dirty="0"/>
              <a:t>- ma ona uzupełnić energię rodzącej. Ponadto rodząca otrzymuje nalewkę alkoholową, a obecni podczas porodu zaufani ludzie wykonują specjalny masaż głowy i barków, który ma dać ochronę organi­zmu, szczególnie narządu rodnego.</a:t>
            </a:r>
          </a:p>
          <a:p>
            <a:pPr lvl="0"/>
            <a:r>
              <a:rPr lang="pl-PL" sz="2600" b="1" dirty="0"/>
              <a:t>Buddyzm umożliwia stosowanie IVF </a:t>
            </a:r>
            <a:r>
              <a:rPr lang="pl-PL" sz="2600" dirty="0"/>
              <a:t>(zapłodnienie in vitro) bez ograniczania dostępu do tej procedury medycznej do małżeństw. Dawstwo nasienia jest również dozwolone.</a:t>
            </a:r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76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FD7E1E-C73F-4095-A1B3-83B00B688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534" y="365128"/>
            <a:ext cx="8413652" cy="1156120"/>
          </a:xfrm>
        </p:spPr>
        <p:txBody>
          <a:bodyPr>
            <a:normAutofit/>
          </a:bodyPr>
          <a:lstStyle/>
          <a:p>
            <a:pPr algn="ctr"/>
            <a:r>
              <a:rPr lang="pl-PL" sz="31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pacjenta/pacjentki wyznającego Buddyzm</a:t>
            </a:r>
            <a:endParaRPr lang="pl-PL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BCF95-039D-4197-8C5E-B5E94FDF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2471"/>
            <a:ext cx="10515600" cy="4540401"/>
          </a:xfrm>
        </p:spPr>
        <p:txBody>
          <a:bodyPr>
            <a:normAutofit/>
          </a:bodyPr>
          <a:lstStyle/>
          <a:p>
            <a:pPr lvl="0"/>
            <a:r>
              <a:rPr lang="pl-PL" sz="2600" b="1" dirty="0"/>
              <a:t>Aborcja </a:t>
            </a:r>
            <a:r>
              <a:rPr lang="pl-PL" sz="2600" dirty="0"/>
              <a:t>jest w buddyzmie absolutnie zabroniona i traktowana jako przestępstwo. Może być wykonana jedynie w momencie absolutnego zagrożenia dla życia matki. Niedozwolone jest także stosowanie środków wczesnoporonnych.</a:t>
            </a:r>
          </a:p>
          <a:p>
            <a:pPr lvl="0"/>
            <a:r>
              <a:rPr lang="pl-PL" sz="2600" dirty="0"/>
              <a:t>Niektórzy buddyści mają </a:t>
            </a:r>
            <a:r>
              <a:rPr lang="pl-PL" sz="2600" b="1" dirty="0"/>
              <a:t>ścisłe zasady higieny </a:t>
            </a:r>
            <a:r>
              <a:rPr lang="pl-PL" sz="2600" dirty="0"/>
              <a:t>i muszą umyć się przed medytacją, a także po oddaniu moczu i wypróżnieniu, oraz po każdym posiłku.</a:t>
            </a:r>
          </a:p>
          <a:p>
            <a:r>
              <a:rPr lang="pl-PL" sz="2600" dirty="0"/>
              <a:t>Pierwsze przykazanie nakazuje buddystom unikanie zabijania i krzywdzenia żywych istot. Buddyści starają się nie spożywać mięsa, kawy, alkoholu. Wielu buddystów jest </a:t>
            </a:r>
            <a:r>
              <a:rPr lang="pl-PL" sz="2600" b="1" dirty="0"/>
              <a:t>wegetarianami. </a:t>
            </a:r>
            <a:r>
              <a:rPr lang="pl-PL" sz="2600" dirty="0"/>
              <a:t>Należy o tym pamiętać zaspokajając potrzebę odżywania pacjenta.</a:t>
            </a:r>
          </a:p>
          <a:p>
            <a:pPr lvl="0"/>
            <a:endParaRPr lang="pl-PL" dirty="0"/>
          </a:p>
          <a:p>
            <a:endParaRPr lang="pl-PL" dirty="0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222" y="161147"/>
            <a:ext cx="3279101" cy="179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593299"/>
            <a:ext cx="10904095" cy="4063696"/>
          </a:xfrm>
        </p:spPr>
        <p:txBody>
          <a:bodyPr>
            <a:normAutofit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Jeśli stan zdrowia pacjenta/pacjentki na to pozwala, należy</a:t>
            </a:r>
            <a:r>
              <a:rPr lang="pl-PL" sz="2600" b="1" dirty="0">
                <a:solidFill>
                  <a:prstClr val="black"/>
                </a:solidFill>
              </a:rPr>
              <a:t> umożliwić wzięcie czynnego udziału w liturgii.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</a:t>
            </a:r>
            <a:r>
              <a:rPr lang="pl-PL" sz="2600" b="1" dirty="0">
                <a:solidFill>
                  <a:prstClr val="black"/>
                </a:solidFill>
              </a:rPr>
              <a:t>y umożliwić czytanie Pisma Świętego</a:t>
            </a:r>
            <a:r>
              <a:rPr lang="pl-PL" sz="2600" dirty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Należy</a:t>
            </a:r>
            <a:r>
              <a:rPr lang="pl-PL" sz="2600" b="1" dirty="0">
                <a:solidFill>
                  <a:prstClr val="black"/>
                </a:solidFill>
              </a:rPr>
              <a:t> umożliwić odwiedziny rodziny, osób najbliższych </a:t>
            </a:r>
            <a:r>
              <a:rPr lang="pl-PL" sz="2600" dirty="0">
                <a:solidFill>
                  <a:prstClr val="black"/>
                </a:solidFill>
              </a:rPr>
              <a:t>(jeśli stan zdrowia pacjenta/pacjentki pozwala) lub </a:t>
            </a:r>
            <a:r>
              <a:rPr lang="pl-PL" sz="2600" b="1" dirty="0">
                <a:solidFill>
                  <a:prstClr val="black"/>
                </a:solidFill>
              </a:rPr>
              <a:t>zezwolić na kontakt telefoniczny.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Należy</a:t>
            </a:r>
            <a:r>
              <a:rPr lang="pl-PL" sz="2600" b="1" dirty="0">
                <a:solidFill>
                  <a:prstClr val="black"/>
                </a:solidFill>
              </a:rPr>
              <a:t> uszanować reguły postu </a:t>
            </a:r>
            <a:r>
              <a:rPr lang="pl-PL" sz="2600" dirty="0">
                <a:solidFill>
                  <a:prstClr val="black"/>
                </a:solidFill>
              </a:rPr>
              <a:t>w zależności od preferowanego wyznania.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12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593299"/>
            <a:ext cx="10904095" cy="4063696"/>
          </a:xfrm>
        </p:spPr>
        <p:txBody>
          <a:bodyPr>
            <a:normAutofit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Pacjenci wszystkich trzech wyznań uznają za zasadne wdrażanie programów profilaktycznych którym celem jest dbanie o zdrowie. Chętnie korzystają z programów pokrewnych.            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Dla każdego wyznania istotne znaczenie ma </a:t>
            </a:r>
            <a:r>
              <a:rPr lang="pl-PL" sz="2600" b="1" dirty="0">
                <a:solidFill>
                  <a:prstClr val="black"/>
                </a:solidFill>
              </a:rPr>
              <a:t>codzienna higiena ciała </a:t>
            </a:r>
            <a:r>
              <a:rPr lang="pl-PL" sz="2600" dirty="0">
                <a:solidFill>
                  <a:prstClr val="black"/>
                </a:solidFill>
              </a:rPr>
              <a:t>oraz </a:t>
            </a:r>
            <a:r>
              <a:rPr lang="pl-PL" sz="2600" b="1" dirty="0">
                <a:solidFill>
                  <a:prstClr val="black"/>
                </a:solidFill>
              </a:rPr>
              <a:t>należyte czyste ubranie.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We wszystkich wyznaniach akceptacji nie zyskują operacje mające na celu wyłącznie upiększenie ciała.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59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593299"/>
            <a:ext cx="10904095" cy="4063696"/>
          </a:xfrm>
        </p:spPr>
        <p:txBody>
          <a:bodyPr>
            <a:normAutofit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Wierni każdego z trzech wyznań okazują szacunek do spożywanych pokarmów, nauczeni słowami Pisma Świętego – dzielą się z potrzebującymi.</a:t>
            </a:r>
          </a:p>
          <a:p>
            <a:pPr lvl="0"/>
            <a:r>
              <a:rPr lang="pl-PL" sz="2600" b="1" dirty="0">
                <a:solidFill>
                  <a:prstClr val="black"/>
                </a:solidFill>
              </a:rPr>
              <a:t>Choroba człowieka stanowi w religii chrześcijańskiej wyzwanie moralne. </a:t>
            </a:r>
            <a:r>
              <a:rPr lang="pl-PL" sz="2600" dirty="0">
                <a:solidFill>
                  <a:prstClr val="black"/>
                </a:solidFill>
              </a:rPr>
              <a:t>Uznaje się że choroba, cierpienie i śmierć przynależą całkowicie naturalnie do ludzkiego losu.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Chorym - rodzina i bliscy okazują zainteresowanie, wsparcie i pomoc. Często chcą towarzyszyć przy śmierci.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61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815" y="1289153"/>
            <a:ext cx="11339618" cy="455241"/>
          </a:xfrm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rgbClr val="002060"/>
                </a:solidFill>
                <a:latin typeface="Calibri"/>
              </a:rPr>
              <a:t>Postępowanie terapeutyczne wobec </a:t>
            </a:r>
            <a:br>
              <a:rPr lang="pl-PL" sz="3100" b="1" dirty="0">
                <a:solidFill>
                  <a:srgbClr val="002060"/>
                </a:solidFill>
                <a:latin typeface="Calibri"/>
              </a:rPr>
            </a:br>
            <a:r>
              <a:rPr lang="pl-PL" sz="3100" b="1" dirty="0">
                <a:solidFill>
                  <a:srgbClr val="002060"/>
                </a:solidFill>
                <a:latin typeface="Calibri"/>
              </a:rPr>
              <a:t>pacjenta/pacjenta </a:t>
            </a:r>
            <a:r>
              <a:rPr lang="pl-PL" sz="3100" b="1" dirty="0">
                <a:solidFill>
                  <a:srgbClr val="002060"/>
                </a:solidFill>
                <a:latin typeface="+mn-lt"/>
              </a:rPr>
              <a:t>wyznającego </a:t>
            </a:r>
            <a:br>
              <a:rPr lang="pl-PL" sz="3100" b="1" dirty="0">
                <a:solidFill>
                  <a:srgbClr val="002060"/>
                </a:solidFill>
                <a:latin typeface="+mn-lt"/>
              </a:rPr>
            </a:br>
            <a:r>
              <a:rPr lang="pl-PL" sz="3100" b="1" dirty="0">
                <a:solidFill>
                  <a:srgbClr val="002060"/>
                </a:solidFill>
                <a:latin typeface="+mn-lt"/>
              </a:rPr>
              <a:t>RELIGIĘ CHRZEŚCIJAŃSKĄ (Katolicyzm, Protestantyzm, Prawosławie)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49705" y="2593299"/>
            <a:ext cx="10904095" cy="4063696"/>
          </a:xfrm>
        </p:spPr>
        <p:txBody>
          <a:bodyPr>
            <a:normAutofit/>
          </a:bodyPr>
          <a:lstStyle/>
          <a:p>
            <a:pPr lvl="0" algn="just"/>
            <a:endParaRPr lang="pl-PL" sz="2600" dirty="0">
              <a:solidFill>
                <a:prstClr val="black"/>
              </a:solidFill>
            </a:endParaRP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Największą pomocą w chorobie jest siła modlitwy i pełnego zawierzenia Bogu zarówno ze strony chorego jak i jego najbliższych.</a:t>
            </a:r>
          </a:p>
          <a:p>
            <a:pPr lvl="0"/>
            <a:r>
              <a:rPr lang="pl-PL" sz="2600" b="1" dirty="0">
                <a:solidFill>
                  <a:prstClr val="black"/>
                </a:solidFill>
              </a:rPr>
              <a:t>W obliczu śmierci </a:t>
            </a:r>
            <a:r>
              <a:rPr lang="pl-PL" sz="2600" dirty="0">
                <a:solidFill>
                  <a:prstClr val="black"/>
                </a:solidFill>
              </a:rPr>
              <a:t>praktykowane są rytuały modlitewne, często wizyta Kapłana oraz udzielanie wybranego Sakramentu.</a:t>
            </a:r>
          </a:p>
          <a:p>
            <a:pPr lvl="0"/>
            <a:r>
              <a:rPr lang="pl-PL" sz="2600" dirty="0">
                <a:solidFill>
                  <a:prstClr val="black"/>
                </a:solidFill>
              </a:rPr>
              <a:t>Umarłemu wykonuje się </a:t>
            </a:r>
            <a:r>
              <a:rPr lang="pl-PL" sz="2600" b="1" dirty="0">
                <a:solidFill>
                  <a:prstClr val="black"/>
                </a:solidFill>
              </a:rPr>
              <a:t>toaletę ciała, zakłada się czyste ubranie</a:t>
            </a:r>
            <a:r>
              <a:rPr lang="pl-PL" sz="2600" dirty="0">
                <a:solidFill>
                  <a:prstClr val="black"/>
                </a:solidFill>
              </a:rPr>
              <a:t>. Często dłonie zmarłego układa się w taki sposób, by były splecione ze sobą.</a:t>
            </a:r>
          </a:p>
          <a:p>
            <a:endParaRPr lang="pl-PL" dirty="0"/>
          </a:p>
        </p:txBody>
      </p:sp>
      <p:pic>
        <p:nvPicPr>
          <p:cNvPr id="6" name="Symbol zastępczy zawartości 3">
            <a:extLst>
              <a:ext uri="{FF2B5EF4-FFF2-40B4-BE49-F238E27FC236}">
                <a16:creationId xmlns:a16="http://schemas.microsoft.com/office/drawing/2014/main" id="{A6A4B574-AAB0-419A-A312-A3CFF3605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1797" y="201006"/>
            <a:ext cx="2822437" cy="1543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892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742</TotalTime>
  <Words>5121</Words>
  <Application>Microsoft Office PowerPoint</Application>
  <PresentationFormat>Panoramiczny</PresentationFormat>
  <Paragraphs>247</Paragraphs>
  <Slides>57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63" baseType="lpstr">
      <vt:lpstr>Arial</vt:lpstr>
      <vt:lpstr>Arial Black</vt:lpstr>
      <vt:lpstr>Calibri</vt:lpstr>
      <vt:lpstr>Calibri Light</vt:lpstr>
      <vt:lpstr>Wingdings</vt:lpstr>
      <vt:lpstr>Motyw pakietu Office</vt:lpstr>
      <vt:lpstr>Ujednolicenie postępowania terapeutycznego  i optymalne metody komunikacji zespołów interdyscyplinarnych zalecane wobec pacjentów odmiennej kultury i religii,  pacjentów z chorobą rzadką oraz znajdujących się w sytuacji niestandardowej         </vt:lpstr>
      <vt:lpstr>RELIGIA CHRZEŚCIJAŃSKA *Katolicyzm *Protestantyzm*Prawosławie</vt:lpstr>
      <vt:lpstr>Postępowanie terapeutyczne wobec pacjenta/pacjenta wyznającego  RELIGIĘ CHRZEŚCIJAŃSKĄ (Katolicyzm, Protestantyzm, Prawosławie)</vt:lpstr>
      <vt:lpstr>Postępowanie terapeutyczne wobec  pacjenta/pacjenta wyznającego  RELIGIĘ CHRZEŚCIJAŃSKĄ (Katolicyzm, Protestantyzm, Prawosławie)</vt:lpstr>
      <vt:lpstr>Postępowanie terapeutyczne wobec  pacjenta/pacjenta wyznającego  RELIGIĘ CHRZEŚCIJAŃSKĄ (Katolicyzm, Protestantyzm, Prawosławie)</vt:lpstr>
      <vt:lpstr>Postępowanie terapeutyczne wobec  pacjenta/pacjenta wyznającego  RELIGIĘ CHRZEŚCIJAŃSKĄ (Katolicyzm, Protestantyzm, Prawosławie)</vt:lpstr>
      <vt:lpstr>Postępowanie terapeutyczne wobec  pacjenta/pacjenta wyznającego  RELIGIĘ CHRZEŚCIJAŃSKĄ (Katolicyzm, Protestantyzm, Prawosławie)</vt:lpstr>
      <vt:lpstr>Postępowanie terapeutyczne wobec  pacjenta/pacjenta wyznającego  RELIGIĘ CHRZEŚCIJAŃSKĄ (Katolicyzm, Protestantyzm, Prawosławie)</vt:lpstr>
      <vt:lpstr>Postępowanie terapeutyczne wobec  pacjenta/pacjenta wyznającego  RELIGIĘ CHRZEŚCIJAŃSKĄ (Katolicyzm, Protestantyzm, Prawosławie)</vt:lpstr>
      <vt:lpstr>Postępowanie terapeutyczne wobec  pacjenta/pacjenta wyznającego  RELIGIĘ CHRZEŚCIJAŃSKĄ (Katolicyzm, Protestantyzm, Prawosławie)</vt:lpstr>
      <vt:lpstr>Chrześcijański  Zbór Świadków Jehowy</vt:lpstr>
      <vt:lpstr>Postępowanie terapeutyczne wobec pacjenta/pacjenta Świadka Jehowy</vt:lpstr>
      <vt:lpstr>Postępowanie terapeutyczne wobec pacjenta/pacjenta Świadka Jehowy</vt:lpstr>
      <vt:lpstr>Postępowanie terapeutyczne wobec pacjenta/pacjenta Świadka Jehowy</vt:lpstr>
      <vt:lpstr>Postępowanie terapeutyczne wobec pacjenta/pacjenta Świadka Jehowy</vt:lpstr>
      <vt:lpstr>Postępowanie terapeutyczne wobec pacjenta/pacjenta Świadka Jehowy</vt:lpstr>
      <vt:lpstr>JUDAIZM </vt:lpstr>
      <vt:lpstr> Postępowanie terapeutyczne wobec  pacjenta/pacjentki wyznającego Judaizm</vt:lpstr>
      <vt:lpstr> Postępowanie terapeutyczne wobec  pacjenta/pacjentki wyznającego Judaizm</vt:lpstr>
      <vt:lpstr> Postępowanie terapeutyczne wobec  pacjenta/pacjentki wyznającego Judaizm</vt:lpstr>
      <vt:lpstr> Postępowanie terapeutyczne wobec  pacjenta/pacjentki wyznającego Judaizm</vt:lpstr>
      <vt:lpstr> Postępowanie terapeutyczne wobec  pacjenta/pacjentki wyznającego Judaizm</vt:lpstr>
      <vt:lpstr> Postępowanie terapeutyczne wobec  pacjenta/pacjentki wyznającego Judaizm</vt:lpstr>
      <vt:lpstr> Postępowanie terapeutyczne wobec  pacjenta/pacjentki wyznającego Judaizm</vt:lpstr>
      <vt:lpstr> Postępowanie terapeutyczne wobec  pacjenta/pacjentki wyznającego Judaizm</vt:lpstr>
      <vt:lpstr> Postępowanie terapeutyczne wobec  pacjenta/pacjentki wyznającego Judaizm</vt:lpstr>
      <vt:lpstr>Islam </vt:lpstr>
      <vt:lpstr>              Postępowanie terapeutyczne       wobec pacjenta/pacjentki Muzułmanina </vt:lpstr>
      <vt:lpstr>              Postępowanie terapeutyczne       wobec pacjenta/pacjentki Muzułmanina </vt:lpstr>
      <vt:lpstr>              Postępowanie terapeutyczne       wobec pacjenta/pacjentki Muzułmanina </vt:lpstr>
      <vt:lpstr>              Postępowanie terapeutyczne       wobec pacjenta/pacjentki Muzułmanina </vt:lpstr>
      <vt:lpstr>              Postępowanie terapeutyczne       wobec pacjenta/pacjentki Muzułmanina </vt:lpstr>
      <vt:lpstr>              Postępowanie terapeutyczne       wobec pacjenta/pacjentki Muzułmanina</vt:lpstr>
      <vt:lpstr>              Postępowanie terapeutyczne       wobec pacjenta/pacjentki Muzułmanina</vt:lpstr>
      <vt:lpstr>              Postępowanie terapeutyczne       wobec pacjenta/pacjentki Muzułmanina</vt:lpstr>
      <vt:lpstr>              Postępowanie terapeutyczne       wobec pacjenta/pacjentki Muzułmanina</vt:lpstr>
      <vt:lpstr>              Postępowanie terapeutyczne       wobec pacjenta/pacjentki Muzułmanina</vt:lpstr>
      <vt:lpstr>Hinduizm </vt:lpstr>
      <vt:lpstr>                 Postępowanie terapeutyczne wobec           pacjenta/pacjentki wyznającego Hinduizm  </vt:lpstr>
      <vt:lpstr>                 Postępowanie terapeutyczne wobec           pacjenta/pacjentki wyznającego Hinduizm</vt:lpstr>
      <vt:lpstr>                 Postępowanie terapeutyczne wobec           pacjenta/pacjentki wyznającego Hinduizm</vt:lpstr>
      <vt:lpstr>                 Postępowanie terapeutyczne wobec           pacjenta/pacjentki wyznającego Hinduizm</vt:lpstr>
      <vt:lpstr>                 Postępowanie terapeutyczne wobec           pacjenta/pacjentki wyznającego Hinduizm    </vt:lpstr>
      <vt:lpstr>                 Postępowanie terapeutyczne wobec           pacjenta/pacjentki wyznającego Hinduizm</vt:lpstr>
      <vt:lpstr>                 Postępowanie terapeutyczne wobec           pacjenta/pacjentki wyznającego Hinduizm</vt:lpstr>
      <vt:lpstr>                 Postępowanie terapeutyczne wobec           pacjenta/pacjentki wyznającego Hinduizm</vt:lpstr>
      <vt:lpstr>                 Postępowanie terapeutyczne wobec           pacjenta/pacjentki wyznającego Hinduizm</vt:lpstr>
      <vt:lpstr>                 Postępowanie terapeutyczne wobec           pacjenta/pacjentki wyznającego Hinduizm</vt:lpstr>
      <vt:lpstr>                 Postępowanie terapeutyczne wobec           pacjenta/pacjentki wyznającego Hinduizm</vt:lpstr>
      <vt:lpstr>                 Postępowanie terapeutyczne wobec           pacjenta/pacjentki wyznającego Hinduizm</vt:lpstr>
      <vt:lpstr>BUDDYZM </vt:lpstr>
      <vt:lpstr> Postępowanie terapeutyczne wobec  pacjenta/pacjentki wyznającego Buddyzm</vt:lpstr>
      <vt:lpstr> Postępowanie terapeutyczne wobec  pacjenta/pacjentki wyznającego Buddyzm</vt:lpstr>
      <vt:lpstr> Postępowanie terapeutyczne wobec  pacjenta/pacjentki wyznającego Buddyzm</vt:lpstr>
      <vt:lpstr> Postępowanie terapeutyczne wobec  pacjenta/pacjentki wyznającego Buddyzm</vt:lpstr>
      <vt:lpstr> Postępowanie terapeutyczne wobec  pacjenta/pacjentki wyznającego Buddyzm</vt:lpstr>
      <vt:lpstr> Postępowanie terapeutyczne wobec  pacjenta/pacjentki wyznającego Buddyzm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Ujednolicenie metodologii postępowania terapeutycznego  i optymalne metody komunikacji zespołów interdyscyplinarnych zalecane wobec pacjentów odmiennej kultury i religii, pacjentów z chorobą rzadką oraz znajdujących się w sytuacji niestandardowej</dc:title>
  <dc:creator>Elżbieta Szlenk-Czyczerska</dc:creator>
  <cp:lastModifiedBy>Elżbieta Szlenk-Czyczerska</cp:lastModifiedBy>
  <cp:revision>173</cp:revision>
  <dcterms:created xsi:type="dcterms:W3CDTF">2020-05-10T14:26:18Z</dcterms:created>
  <dcterms:modified xsi:type="dcterms:W3CDTF">2020-06-11T17:29:21Z</dcterms:modified>
</cp:coreProperties>
</file>